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65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00" b="0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50" b="0" i="0">
                <a:solidFill>
                  <a:srgbClr val="534848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0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550" b="0" i="0">
                <a:solidFill>
                  <a:srgbClr val="534848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0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0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94260" y="4717239"/>
            <a:ext cx="12899479" cy="760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00" b="0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21298" y="1928519"/>
            <a:ext cx="15521305" cy="2092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50" b="0" i="0">
                <a:solidFill>
                  <a:srgbClr val="534848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www.youtube.com/watch?v=AhAx8AZlgnc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9oWTvmTPmnw?si=_rpf_KRlm0r12uQH" TargetMode="External"/><Relationship Id="rId2" Type="http://schemas.openxmlformats.org/officeDocument/2006/relationships/hyperlink" Target="https://www.youtube.com/watch?v=6cwthmcb8E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apYJae5BMiY" TargetMode="External"/><Relationship Id="rId4" Type="http://schemas.openxmlformats.org/officeDocument/2006/relationships/hyperlink" Target="https://youtu.be/qIkA9HaLKRU?si=SL6ksgeG1Aw_d5kL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6cwthmcb8E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圖片 54">
            <a:extLst>
              <a:ext uri="{FF2B5EF4-FFF2-40B4-BE49-F238E27FC236}">
                <a16:creationId xmlns:a16="http://schemas.microsoft.com/office/drawing/2014/main" id="{D0BC7549-FDE5-4540-892F-7FA8F3DCC2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885090" cy="1028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0" name="object 50" descr="$PPTXTitle"/>
          <p:cNvSpPr txBox="1">
            <a:spLocks noGrp="1"/>
          </p:cNvSpPr>
          <p:nvPr>
            <p:ph type="body" idx="1"/>
          </p:nvPr>
        </p:nvSpPr>
        <p:spPr>
          <a:xfrm>
            <a:off x="1403444" y="244186"/>
            <a:ext cx="16078201" cy="209929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0" spc="-1360" dirty="0">
                <a:latin typeface="標楷體" panose="03000509000000000000" pitchFamily="65" charset="-120"/>
                <a:ea typeface="標楷體" panose="03000509000000000000" pitchFamily="65" charset="-120"/>
                <a:cs typeface="Lucida Sans"/>
              </a:rPr>
              <a:t>115-</a:t>
            </a:r>
            <a:r>
              <a:rPr sz="12000" spc="-3570" dirty="0">
                <a:latin typeface="標楷體" panose="03000509000000000000" pitchFamily="65" charset="-120"/>
                <a:ea typeface="標楷體" panose="03000509000000000000" pitchFamily="65" charset="-120"/>
                <a:cs typeface="Lucida Sans"/>
              </a:rPr>
              <a:t>1</a:t>
            </a:r>
            <a:r>
              <a:rPr lang="zh-TW" altLang="en-US" sz="12000" spc="-3570" dirty="0">
                <a:latin typeface="標楷體" panose="03000509000000000000" pitchFamily="65" charset="-120"/>
                <a:ea typeface="標楷體" panose="03000509000000000000" pitchFamily="65" charset="-120"/>
                <a:cs typeface="Lucida Sans"/>
              </a:rPr>
              <a:t>   </a:t>
            </a:r>
            <a:r>
              <a:rPr spc="-1560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教育</a:t>
            </a:r>
            <a:r>
              <a:rPr lang="zh-TW" altLang="en-US" spc="-1560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spc="-1560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員反毒宣導</a:t>
            </a:r>
            <a:endParaRPr sz="12000" dirty="0">
              <a:latin typeface="標楷體" panose="03000509000000000000" pitchFamily="65" charset="-120"/>
              <a:ea typeface="標楷體" panose="03000509000000000000" pitchFamily="65" charset="-120"/>
              <a:cs typeface="Lucida San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286000" y="2326489"/>
            <a:ext cx="14020800" cy="3100070"/>
          </a:xfrm>
          <a:prstGeom prst="rect">
            <a:avLst/>
          </a:prstGeom>
        </p:spPr>
        <p:txBody>
          <a:bodyPr vert="horz" wrap="square" lIns="0" tIns="396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20"/>
              </a:spcBef>
            </a:pPr>
            <a:r>
              <a:rPr sz="9000" spc="-1130" dirty="0">
                <a:solidFill>
                  <a:srgbClr val="534848"/>
                </a:solidFill>
                <a:latin typeface="思源宋體" panose="02020400000000000000" pitchFamily="18" charset="-120"/>
                <a:ea typeface="思源宋體" panose="02020400000000000000" pitchFamily="18" charset="-120"/>
                <a:cs typeface="Microsoft JhengHei"/>
              </a:rPr>
              <a:t>簡報⼈員： ⽣輔組⻑林⼦彤</a:t>
            </a:r>
            <a:endParaRPr sz="9000" dirty="0">
              <a:latin typeface="思源宋體" panose="02020400000000000000" pitchFamily="18" charset="-120"/>
              <a:ea typeface="思源宋體" panose="02020400000000000000" pitchFamily="18" charset="-120"/>
              <a:cs typeface="Microsoft JhengHei"/>
            </a:endParaRPr>
          </a:p>
          <a:p>
            <a:pPr marR="254000" algn="ctr">
              <a:lnSpc>
                <a:spcPct val="100000"/>
              </a:lnSpc>
              <a:spcBef>
                <a:spcPts val="2280"/>
              </a:spcBef>
            </a:pPr>
            <a:r>
              <a:rPr sz="6000" spc="-1130" dirty="0">
                <a:solidFill>
                  <a:srgbClr val="534848"/>
                </a:solidFill>
                <a:latin typeface="思源宋體" panose="02020400000000000000" pitchFamily="18" charset="-120"/>
                <a:ea typeface="思源宋體" panose="02020400000000000000" pitchFamily="18" charset="-120"/>
                <a:cs typeface="Lucida Sans"/>
              </a:rPr>
              <a:t>115</a:t>
            </a:r>
            <a:r>
              <a:rPr sz="6750" spc="-780" dirty="0">
                <a:solidFill>
                  <a:srgbClr val="534848"/>
                </a:solidFill>
                <a:latin typeface="思源宋體" panose="02020400000000000000" pitchFamily="18" charset="-120"/>
                <a:ea typeface="思源宋體" panose="02020400000000000000" pitchFamily="18" charset="-120"/>
                <a:cs typeface="Microsoft JhengHei"/>
              </a:rPr>
              <a:t>年</a:t>
            </a:r>
            <a:r>
              <a:rPr sz="6000" spc="-780" dirty="0">
                <a:solidFill>
                  <a:srgbClr val="534848"/>
                </a:solidFill>
                <a:latin typeface="思源宋體" panose="02020400000000000000" pitchFamily="18" charset="-120"/>
                <a:ea typeface="思源宋體" panose="02020400000000000000" pitchFamily="18" charset="-120"/>
                <a:cs typeface="Lucida Sans"/>
              </a:rPr>
              <a:t>10</a:t>
            </a:r>
            <a:r>
              <a:rPr sz="6750" spc="-800" dirty="0">
                <a:solidFill>
                  <a:srgbClr val="534848"/>
                </a:solidFill>
                <a:latin typeface="思源宋體" panose="02020400000000000000" pitchFamily="18" charset="-120"/>
                <a:ea typeface="思源宋體" panose="02020400000000000000" pitchFamily="18" charset="-120"/>
                <a:cs typeface="Microsoft JhengHei"/>
              </a:rPr>
              <a:t>⽉</a:t>
            </a:r>
            <a:r>
              <a:rPr sz="6000" spc="-819" dirty="0">
                <a:solidFill>
                  <a:srgbClr val="534848"/>
                </a:solidFill>
                <a:latin typeface="思源宋體" panose="02020400000000000000" pitchFamily="18" charset="-120"/>
                <a:ea typeface="思源宋體" panose="02020400000000000000" pitchFamily="18" charset="-120"/>
                <a:cs typeface="Lucida Sans"/>
              </a:rPr>
              <a:t>21</a:t>
            </a:r>
            <a:r>
              <a:rPr sz="6750" spc="-785" dirty="0">
                <a:solidFill>
                  <a:srgbClr val="534848"/>
                </a:solidFill>
                <a:latin typeface="思源宋體" panose="02020400000000000000" pitchFamily="18" charset="-120"/>
                <a:ea typeface="思源宋體" panose="02020400000000000000" pitchFamily="18" charset="-120"/>
                <a:cs typeface="Microsoft JhengHei"/>
              </a:rPr>
              <a:t>⽇</a:t>
            </a:r>
            <a:r>
              <a:rPr sz="6000" spc="155" dirty="0">
                <a:solidFill>
                  <a:srgbClr val="534848"/>
                </a:solidFill>
                <a:latin typeface="思源宋體" panose="02020400000000000000" pitchFamily="18" charset="-120"/>
                <a:ea typeface="思源宋體" panose="02020400000000000000" pitchFamily="18" charset="-120"/>
                <a:cs typeface="Lucida Sans"/>
              </a:rPr>
              <a:t>(</a:t>
            </a:r>
            <a:r>
              <a:rPr sz="6750" spc="-775" dirty="0">
                <a:solidFill>
                  <a:srgbClr val="534848"/>
                </a:solidFill>
                <a:latin typeface="思源宋體" panose="02020400000000000000" pitchFamily="18" charset="-120"/>
                <a:ea typeface="思源宋體" panose="02020400000000000000" pitchFamily="18" charset="-120"/>
                <a:cs typeface="Microsoft JhengHei"/>
              </a:rPr>
              <a:t>三</a:t>
            </a:r>
            <a:r>
              <a:rPr sz="6000" spc="105" dirty="0">
                <a:solidFill>
                  <a:srgbClr val="534848"/>
                </a:solidFill>
                <a:latin typeface="思源宋體" panose="02020400000000000000" pitchFamily="18" charset="-120"/>
                <a:ea typeface="思源宋體" panose="02020400000000000000" pitchFamily="18" charset="-120"/>
                <a:cs typeface="Lucida Sans"/>
              </a:rPr>
              <a:t>)</a:t>
            </a:r>
            <a:endParaRPr sz="6000" dirty="0">
              <a:latin typeface="思源宋體" panose="02020400000000000000" pitchFamily="18" charset="-120"/>
              <a:ea typeface="思源宋體" panose="02020400000000000000" pitchFamily="18" charset="-120"/>
              <a:cs typeface="Lucida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2853"/>
            <a:ext cx="18284825" cy="10199370"/>
            <a:chOff x="0" y="42853"/>
            <a:chExt cx="18284825" cy="101993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2853"/>
              <a:ext cx="18284427" cy="101992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7439" y="4502495"/>
              <a:ext cx="1123949" cy="3333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7214" y="5638808"/>
              <a:ext cx="1219199" cy="3333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40847" y="6549880"/>
              <a:ext cx="1440941" cy="3524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8700" y="1905491"/>
              <a:ext cx="8782049" cy="798194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8700" y="2210294"/>
              <a:ext cx="8648699" cy="67055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12384" y="2982441"/>
              <a:ext cx="3867149" cy="12572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609438" y="2414285"/>
              <a:ext cx="495299" cy="18288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969125" y="2452596"/>
              <a:ext cx="495299" cy="18287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02859" y="5427821"/>
              <a:ext cx="3657599" cy="13715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19355" y="4761517"/>
              <a:ext cx="2009774" cy="52387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096666" y="8704134"/>
              <a:ext cx="352424" cy="36194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134766" y="8812558"/>
              <a:ext cx="257174" cy="11429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0106655" y="3193371"/>
            <a:ext cx="325882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b="1" spc="-295" dirty="0">
                <a:latin typeface="Microsoft JhengHei"/>
                <a:cs typeface="Microsoft JhengHei"/>
              </a:rPr>
              <a:t>⼀⼩瓶</a:t>
            </a:r>
            <a:r>
              <a:rPr sz="2150" b="1" spc="-60" dirty="0">
                <a:latin typeface="Verdana"/>
                <a:cs typeface="Verdana"/>
              </a:rPr>
              <a:t>30ml</a:t>
            </a:r>
            <a:r>
              <a:rPr sz="2450" b="1" spc="-270" dirty="0">
                <a:latin typeface="Microsoft JhengHei"/>
                <a:cs typeface="Microsoft JhengHei"/>
              </a:rPr>
              <a:t>煙油的尼古丁</a:t>
            </a:r>
            <a:endParaRPr sz="245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2450" b="1" spc="-305" dirty="0">
                <a:latin typeface="Microsoft JhengHei"/>
                <a:cs typeface="Microsoft JhengHei"/>
              </a:rPr>
              <a:t>含量可能等同於</a:t>
            </a:r>
            <a:r>
              <a:rPr sz="2150" b="1" spc="-30" dirty="0">
                <a:latin typeface="Verdana"/>
                <a:cs typeface="Verdana"/>
              </a:rPr>
              <a:t>9</a:t>
            </a:r>
            <a:r>
              <a:rPr sz="2450" b="1" spc="-229" dirty="0">
                <a:latin typeface="Microsoft JhengHei"/>
                <a:cs typeface="Microsoft JhengHei"/>
              </a:rPr>
              <a:t>包紙菸</a:t>
            </a:r>
            <a:endParaRPr sz="2450">
              <a:latin typeface="Microsoft JhengHei"/>
              <a:cs typeface="Microsoft JhengHei"/>
            </a:endParaRPr>
          </a:p>
        </p:txBody>
      </p:sp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10018734" y="4717239"/>
            <a:ext cx="2326640" cy="5422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350" b="1" u="none" spc="-330" dirty="0">
                <a:solidFill>
                  <a:srgbClr val="FBFBFB"/>
                </a:solidFill>
                <a:latin typeface="Microsoft JhengHei"/>
                <a:cs typeface="Microsoft JhengHei"/>
              </a:rPr>
              <a:t>釋出危害物質</a:t>
            </a:r>
            <a:endParaRPr sz="3350">
              <a:latin typeface="Microsoft JhengHei"/>
              <a:cs typeface="Microsoft JhengHe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106655" y="5355945"/>
            <a:ext cx="3547745" cy="1650364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just">
              <a:lnSpc>
                <a:spcPts val="3229"/>
              </a:lnSpc>
              <a:spcBef>
                <a:spcPts val="70"/>
              </a:spcBef>
            </a:pPr>
            <a:r>
              <a:rPr sz="2600" b="1" spc="-350" dirty="0">
                <a:latin typeface="Microsoft JhengHei"/>
                <a:cs typeface="Microsoft JhengHei"/>
              </a:rPr>
              <a:t>加熱後還會釋出甲醛、 ⼄醛</a:t>
            </a:r>
            <a:r>
              <a:rPr sz="2600" b="1" spc="-360" dirty="0">
                <a:latin typeface="Microsoft JhengHei"/>
                <a:cs typeface="Microsoft JhengHei"/>
              </a:rPr>
              <a:t>等致癌物與重⾦屬， 甚⾄引</a:t>
            </a:r>
            <a:r>
              <a:rPr sz="2600" b="1" spc="-350" dirty="0">
                <a:latin typeface="Microsoft JhengHei"/>
                <a:cs typeface="Microsoft JhengHei"/>
              </a:rPr>
              <a:t>發被稱為「爆米花肺」 的阻</a:t>
            </a:r>
            <a:r>
              <a:rPr sz="2600" b="1" spc="-305" dirty="0">
                <a:latin typeface="Microsoft JhengHei"/>
                <a:cs typeface="Microsoft JhengHei"/>
              </a:rPr>
              <a:t>塞性細⽀氣管炎</a:t>
            </a:r>
            <a:endParaRPr sz="2600">
              <a:latin typeface="Microsoft JhengHei"/>
              <a:cs typeface="Microsoft JhengHe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41831" y="8336907"/>
            <a:ext cx="2034539" cy="475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50" b="1" spc="-315" dirty="0">
                <a:latin typeface="Microsoft JhengHei"/>
                <a:cs typeface="Microsoft JhengHei"/>
              </a:rPr>
              <a:t>圖∕泛科學製</a:t>
            </a:r>
            <a:endParaRPr sz="2950">
              <a:latin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1583" y="0"/>
            <a:ext cx="17916525" cy="10199370"/>
            <a:chOff x="371583" y="0"/>
            <a:chExt cx="17916525" cy="10199370"/>
          </a:xfrm>
        </p:grpSpPr>
        <p:pic>
          <p:nvPicPr>
            <p:cNvPr id="3" name="object 3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1583" y="0"/>
              <a:ext cx="17916416" cy="10199274"/>
            </a:xfrm>
            <a:prstGeom prst="rect">
              <a:avLst/>
            </a:prstGeom>
          </p:spPr>
        </p:pic>
        <p:pic>
          <p:nvPicPr>
            <p:cNvPr id="4" name="object 4">
              <a:hlinkClick r:id="rId2"/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98578" y="9190508"/>
              <a:ext cx="1390649" cy="519169"/>
            </a:xfrm>
            <a:prstGeom prst="rect">
              <a:avLst/>
            </a:prstGeom>
          </p:spPr>
        </p:pic>
        <p:pic>
          <p:nvPicPr>
            <p:cNvPr id="5" name="object 5">
              <a:hlinkClick r:id="rId2"/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21191" y="8707666"/>
              <a:ext cx="2105024" cy="519169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4898842" y="8629088"/>
            <a:ext cx="1840864" cy="9906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36195" algn="r">
              <a:lnSpc>
                <a:spcPct val="100000"/>
              </a:lnSpc>
              <a:spcBef>
                <a:spcPts val="110"/>
              </a:spcBef>
            </a:pPr>
            <a:r>
              <a:rPr sz="3150" b="1" u="none" spc="-370" dirty="0">
                <a:solidFill>
                  <a:srgbClr val="FF3131"/>
                </a:solidFill>
                <a:latin typeface="Microsoft JhengHei"/>
                <a:cs typeface="Microsoft JhengHei"/>
                <a:hlinkClick r:id="rId2"/>
              </a:rPr>
              <a:t>第⼀級毒品</a:t>
            </a:r>
            <a:endParaRPr sz="3150" dirty="0">
              <a:latin typeface="Microsoft JhengHei"/>
              <a:cs typeface="Microsoft JhengHei"/>
            </a:endParaRPr>
          </a:p>
          <a:p>
            <a:pPr marR="5080" algn="r">
              <a:lnSpc>
                <a:spcPct val="100000"/>
              </a:lnSpc>
              <a:spcBef>
                <a:spcPts val="25"/>
              </a:spcBef>
            </a:pPr>
            <a:r>
              <a:rPr sz="3150" b="1" u="none" spc="-380" dirty="0">
                <a:solidFill>
                  <a:srgbClr val="FF3131"/>
                </a:solidFill>
                <a:latin typeface="Microsoft JhengHei"/>
                <a:cs typeface="Microsoft JhengHei"/>
                <a:hlinkClick r:id="rId2"/>
              </a:rPr>
              <a:t>嚴厲重刑</a:t>
            </a:r>
            <a:endParaRPr sz="3150" dirty="0">
              <a:latin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30112" y="3314700"/>
            <a:ext cx="12899479" cy="760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hlinkClick r:id="rId2"/>
              </a:rPr>
              <a:t>https://www.youtube.com/watch?v=6cwthmcb8EE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498413C-8A4A-4C77-B899-EC0DBEF82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495300"/>
            <a:ext cx="15521305" cy="2092325"/>
          </a:xfrm>
        </p:spPr>
        <p:txBody>
          <a:bodyPr/>
          <a:lstStyle/>
          <a:p>
            <a:r>
              <a:rPr lang="zh-TW" altLang="en-US" dirty="0"/>
              <a:t>相關影片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1C08EFD-9CE1-4FC3-995E-E5F423CAB169}"/>
              </a:ext>
            </a:extLst>
          </p:cNvPr>
          <p:cNvSpPr txBox="1"/>
          <p:nvPr/>
        </p:nvSpPr>
        <p:spPr>
          <a:xfrm>
            <a:off x="2530111" y="4305300"/>
            <a:ext cx="128994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zh-TW" altLang="en-US" sz="3600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C891001B-E042-4F1B-93D6-82C4AB0CD22E}"/>
              </a:ext>
            </a:extLst>
          </p:cNvPr>
          <p:cNvSpPr txBox="1"/>
          <p:nvPr/>
        </p:nvSpPr>
        <p:spPr>
          <a:xfrm>
            <a:off x="2324845" y="5259660"/>
            <a:ext cx="135965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000" dirty="0">
                <a:hlinkClick r:id="rId3"/>
              </a:rPr>
              <a:t>https://youtu.be/9oWTvmTPmnw?si=_rpf_KRlm0r12uQH</a:t>
            </a:r>
            <a:endParaRPr lang="zh-TW" altLang="en-US" sz="4000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8A17A056-2B0C-4253-A027-F00DC885B4C5}"/>
              </a:ext>
            </a:extLst>
          </p:cNvPr>
          <p:cNvSpPr txBox="1"/>
          <p:nvPr/>
        </p:nvSpPr>
        <p:spPr>
          <a:xfrm>
            <a:off x="2324845" y="6597761"/>
            <a:ext cx="124466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3200" dirty="0">
                <a:hlinkClick r:id="rId4"/>
              </a:rPr>
              <a:t>https://youtu.be/qIkA9HaLKRU?si=SL6ksgeG1Aw_d5kL</a:t>
            </a:r>
            <a:endParaRPr lang="zh-TW" altLang="en-US" sz="3200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DCB5C41C-8FA3-46D0-9651-D39998C25661}"/>
              </a:ext>
            </a:extLst>
          </p:cNvPr>
          <p:cNvSpPr txBox="1"/>
          <p:nvPr/>
        </p:nvSpPr>
        <p:spPr>
          <a:xfrm>
            <a:off x="2345792" y="5788139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zh-TW" altLang="en-US" dirty="0"/>
          </a:p>
          <a:p>
            <a:r>
              <a:rPr lang="zh-TW" altLang="en-US" sz="3600" dirty="0"/>
              <a:t>青少年煙毒合流 依托咪酯如何入侵校園 ？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9DFA34C0-416A-412E-9B32-7361DD13FE02}"/>
              </a:ext>
            </a:extLst>
          </p:cNvPr>
          <p:cNvSpPr txBox="1"/>
          <p:nvPr/>
        </p:nvSpPr>
        <p:spPr>
          <a:xfrm>
            <a:off x="2324845" y="4209507"/>
            <a:ext cx="1308396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dirty="0"/>
              <a:t>「只是想吸一口看看？」校園裡不能說的電子煙秘密。誤抽加料、摻毒品假煙，頭暈斷片，揭毒煙彈背後黑幕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C28B2D7F-8D6B-4D0A-9B26-ACF166BDB2BF}"/>
              </a:ext>
            </a:extLst>
          </p:cNvPr>
          <p:cNvSpPr txBox="1"/>
          <p:nvPr/>
        </p:nvSpPr>
        <p:spPr>
          <a:xfrm>
            <a:off x="2550893" y="2931438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/>
              <a:t>反毒宣導短片</a:t>
            </a:r>
            <a:r>
              <a:rPr lang="en-US" altLang="zh-TW" sz="3600" dirty="0"/>
              <a:t>-</a:t>
            </a:r>
            <a:r>
              <a:rPr lang="zh-TW" altLang="en-US" sz="3600" dirty="0"/>
              <a:t>依托咪酯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F798C58-FF45-4B08-B4F6-899900CCE1D3}"/>
              </a:ext>
            </a:extLst>
          </p:cNvPr>
          <p:cNvSpPr txBox="1"/>
          <p:nvPr/>
        </p:nvSpPr>
        <p:spPr>
          <a:xfrm>
            <a:off x="2557820" y="8607948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 dirty="0">
                <a:hlinkClick r:id="rId5"/>
              </a:rPr>
              <a:t>https://www.youtube.com/watch?v=apYJae5BMiY</a:t>
            </a:r>
            <a:endParaRPr lang="zh-TW" altLang="en-US" sz="2800" dirty="0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9EC7B27F-B420-4EE3-8F19-918ECCB4BDE4}"/>
              </a:ext>
            </a:extLst>
          </p:cNvPr>
          <p:cNvSpPr txBox="1"/>
          <p:nvPr/>
        </p:nvSpPr>
        <p:spPr>
          <a:xfrm>
            <a:off x="2366574" y="7120253"/>
            <a:ext cx="1359658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zh-TW" altLang="en-US" sz="2800" dirty="0"/>
          </a:p>
          <a:p>
            <a:r>
              <a:rPr lang="zh-TW" altLang="en-US" sz="2800" dirty="0"/>
              <a:t>一年爆增近</a:t>
            </a:r>
            <a:r>
              <a:rPr lang="en-US" altLang="zh-TW" sz="2800" dirty="0"/>
              <a:t>700</a:t>
            </a:r>
            <a:r>
              <a:rPr lang="zh-TW" altLang="en-US" sz="2800" dirty="0"/>
              <a:t>倍！</a:t>
            </a:r>
            <a:r>
              <a:rPr lang="en-US" altLang="zh-TW" sz="2800" dirty="0"/>
              <a:t>77</a:t>
            </a:r>
            <a:r>
              <a:rPr lang="zh-TW" altLang="en-US" sz="2800" dirty="0"/>
              <a:t>老大驚揭「喪屍菸彈」攻陷台灣國高中 初體驗竟只有</a:t>
            </a:r>
            <a:r>
              <a:rPr lang="en-US" altLang="zh-TW" sz="2800" dirty="0"/>
              <a:t>14.5</a:t>
            </a:r>
            <a:r>
              <a:rPr lang="zh-TW" altLang="en-US" sz="2800" dirty="0"/>
              <a:t>歲！曝耍帥代價：把自己交給運氣並傷害無辜路人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30112" y="3314700"/>
            <a:ext cx="12899479" cy="56759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TW" u="none" spc="-1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</a:t>
            </a:r>
            <a:r>
              <a:rPr lang="zh-TW" altLang="en-US" u="none" spc="-10" dirty="0"/>
              <a:t>目前</a:t>
            </a:r>
            <a:r>
              <a:rPr lang="zh-TW" altLang="en-US" b="0" u="none" strike="noStrike" dirty="0">
                <a:effectLst/>
                <a:latin typeface="Arial" panose="020B0604020202020204" pitchFamily="34" charset="0"/>
              </a:rPr>
              <a:t>台灣</a:t>
            </a:r>
            <a:r>
              <a:rPr lang="en-US" altLang="zh-TW" b="0" u="none" strike="noStrike" dirty="0">
                <a:effectLst/>
                <a:latin typeface="Arial" panose="020B0604020202020204" pitchFamily="34" charset="0"/>
              </a:rPr>
              <a:t>2026</a:t>
            </a:r>
            <a:r>
              <a:rPr lang="zh-TW" altLang="en-US" b="0" u="none" strike="noStrike" dirty="0">
                <a:effectLst/>
                <a:latin typeface="Arial" panose="020B0604020202020204" pitchFamily="34" charset="0"/>
              </a:rPr>
              <a:t>年法定打工</a:t>
            </a:r>
            <a:r>
              <a:rPr lang="zh-TW" altLang="en-US" u="none" dirty="0"/>
              <a:t>基本時薪為</a:t>
            </a:r>
            <a:r>
              <a:rPr lang="en-US" altLang="zh-TW" b="0" u="none" strike="noStrike" dirty="0">
                <a:effectLst/>
                <a:latin typeface="Arial" panose="020B0604020202020204" pitchFamily="34" charset="0"/>
              </a:rPr>
              <a:t>196</a:t>
            </a:r>
            <a:r>
              <a:rPr lang="zh-TW" altLang="en-US" b="0" u="none" strike="noStrike" dirty="0">
                <a:effectLst/>
                <a:latin typeface="Arial" panose="020B0604020202020204" pitchFamily="34" charset="0"/>
              </a:rPr>
              <a:t>元</a:t>
            </a:r>
            <a:r>
              <a:rPr lang="zh-TW" altLang="en-US" b="0" u="none" strike="noStrike" spc="-10" dirty="0">
                <a:effectLst/>
                <a:latin typeface="Arial" panose="020B0604020202020204" pitchFamily="34" charset="0"/>
              </a:rPr>
              <a:t>，</a:t>
            </a:r>
            <a:br>
              <a:rPr lang="en-US" altLang="zh-TW" b="0" u="none" strike="noStrike" spc="-10" dirty="0">
                <a:effectLst/>
                <a:latin typeface="Arial" panose="020B0604020202020204" pitchFamily="34" charset="0"/>
              </a:rPr>
            </a:br>
            <a:r>
              <a:rPr lang="zh-TW" altLang="en-US" b="0" u="none" strike="noStrike" spc="-10" dirty="0">
                <a:effectLst/>
                <a:latin typeface="Arial" panose="020B0604020202020204" pitchFamily="34" charset="0"/>
              </a:rPr>
              <a:t>一包菸已經差不多等於你工作的錢，</a:t>
            </a:r>
            <a:br>
              <a:rPr lang="en-US" altLang="zh-TW" b="0" u="none" strike="noStrike" spc="-10" dirty="0">
                <a:effectLst/>
                <a:latin typeface="Arial" panose="020B0604020202020204" pitchFamily="34" charset="0"/>
              </a:rPr>
            </a:br>
            <a:r>
              <a:rPr lang="zh-TW" altLang="en-US" b="0" u="none" strike="noStrike" spc="-10" dirty="0">
                <a:effectLst/>
                <a:latin typeface="Arial" panose="020B0604020202020204" pitchFamily="34" charset="0"/>
              </a:rPr>
              <a:t>當你面臨要選食物或菸時，你會做出何種選擇</a:t>
            </a:r>
            <a:r>
              <a:rPr lang="en-US" altLang="zh-TW" b="0" u="none" strike="noStrike" spc="-10" dirty="0">
                <a:effectLst/>
                <a:latin typeface="Arial" panose="020B0604020202020204" pitchFamily="34" charset="0"/>
              </a:rPr>
              <a:t>?</a:t>
            </a:r>
            <a:br>
              <a:rPr lang="en-US" altLang="zh-TW" b="0" u="none" strike="noStrike" spc="-10" dirty="0">
                <a:effectLst/>
                <a:latin typeface="Arial" panose="020B0604020202020204" pitchFamily="34" charset="0"/>
              </a:rPr>
            </a:br>
            <a:br>
              <a:rPr lang="en-US" altLang="zh-TW" b="0" u="none" strike="noStrike" spc="-10" dirty="0">
                <a:effectLst/>
                <a:latin typeface="Arial" panose="020B0604020202020204" pitchFamily="34" charset="0"/>
              </a:rPr>
            </a:br>
            <a:r>
              <a:rPr lang="en-US" altLang="zh-TW" b="0" u="none" strike="noStrike" spc="-10" dirty="0">
                <a:effectLst/>
                <a:latin typeface="Arial" panose="020B0604020202020204" pitchFamily="34" charset="0"/>
              </a:rPr>
              <a:t>2.</a:t>
            </a:r>
            <a:r>
              <a:rPr lang="zh-TW" altLang="en-US" b="0" u="none" strike="noStrike" spc="-10" dirty="0">
                <a:effectLst/>
                <a:latin typeface="Arial" panose="020B0604020202020204" pitchFamily="34" charset="0"/>
              </a:rPr>
              <a:t>覺得吸一口沒關係，能戒掉嗎</a:t>
            </a:r>
            <a:r>
              <a:rPr lang="en-US" altLang="zh-TW" b="0" u="none" strike="noStrike" spc="-10" dirty="0">
                <a:effectLst/>
                <a:latin typeface="Arial" panose="020B0604020202020204" pitchFamily="34" charset="0"/>
              </a:rPr>
              <a:t>?</a:t>
            </a:r>
            <a:br>
              <a:rPr lang="en-US" altLang="zh-TW" b="0" u="none" strike="noStrike" spc="-10" dirty="0">
                <a:effectLst/>
                <a:latin typeface="Arial" panose="020B0604020202020204" pitchFamily="34" charset="0"/>
              </a:rPr>
            </a:br>
            <a:br>
              <a:rPr lang="en-US" altLang="zh-TW" u="none" spc="-10" dirty="0">
                <a:solidFill>
                  <a:srgbClr val="0000FF"/>
                </a:solidFill>
              </a:rPr>
            </a:br>
            <a:r>
              <a:rPr lang="en-US" altLang="zh-TW" u="none" spc="-10" dirty="0">
                <a:solidFill>
                  <a:srgbClr val="0000FF"/>
                </a:solidFill>
              </a:rPr>
              <a:t>3.</a:t>
            </a:r>
            <a:r>
              <a:rPr lang="zh-TW" altLang="en-US" u="none" spc="-10" dirty="0">
                <a:solidFill>
                  <a:srgbClr val="0000FF"/>
                </a:solidFill>
              </a:rPr>
              <a:t>如果你伴侶吸毒，你覺得自己能夠勇敢舉報嗎</a:t>
            </a:r>
            <a:r>
              <a:rPr lang="en-US" altLang="zh-TW" u="none" spc="-10" dirty="0"/>
              <a:t>?</a:t>
            </a:r>
            <a:br>
              <a:rPr lang="en-US" altLang="zh-TW" spc="-10" dirty="0">
                <a:solidFill>
                  <a:srgbClr val="0000FF"/>
                </a:solidFill>
              </a:rPr>
            </a:br>
            <a:endParaRPr spc="-10" dirty="0">
              <a:solidFill>
                <a:srgbClr val="0000FF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498413C-8A4A-4C77-B899-EC0DBEF82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49990" y="1296387"/>
            <a:ext cx="12039600" cy="1231106"/>
          </a:xfrm>
        </p:spPr>
        <p:txBody>
          <a:bodyPr/>
          <a:lstStyle/>
          <a:p>
            <a:pPr algn="ctr"/>
            <a:r>
              <a:rPr lang="zh-TW" altLang="en-US" sz="8000" dirty="0">
                <a:latin typeface="標楷體" panose="03000509000000000000" pitchFamily="65" charset="-120"/>
                <a:ea typeface="標楷體" panose="03000509000000000000" pitchFamily="65" charset="-120"/>
              </a:rPr>
              <a:t>問題與反思</a:t>
            </a:r>
          </a:p>
        </p:txBody>
      </p:sp>
    </p:spTree>
    <p:extLst>
      <p:ext uri="{BB962C8B-B14F-4D97-AF65-F5344CB8AC3E}">
        <p14:creationId xmlns:p14="http://schemas.microsoft.com/office/powerpoint/2010/main" val="1948976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</TotalTime>
  <Words>283</Words>
  <Application>Microsoft Office PowerPoint</Application>
  <PresentationFormat>自訂</PresentationFormat>
  <Paragraphs>23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思源宋體</vt:lpstr>
      <vt:lpstr>Microsoft JhengHei</vt:lpstr>
      <vt:lpstr>標楷體</vt:lpstr>
      <vt:lpstr>Arial</vt:lpstr>
      <vt:lpstr>Verdana</vt:lpstr>
      <vt:lpstr>Office Theme</vt:lpstr>
      <vt:lpstr>PowerPoint 簡報</vt:lpstr>
      <vt:lpstr>釋出危害物質</vt:lpstr>
      <vt:lpstr>第⼀級毒品 嚴厲重刑</vt:lpstr>
      <vt:lpstr>https://www.youtube.com/watch?v=6cwthmcb8EE</vt:lpstr>
      <vt:lpstr>1.目前台灣2026年法定打工基本時薪為196元， 一包菸已經差不多等於你工作的錢， 當你面臨要選食物或菸時，你會做出何種選擇?  2.覺得吸一口沒關係，能戒掉嗎?  3.如果你伴侶吸毒，你覺得自己能夠勇敢舉報嗎?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1151021教育人員反毒宣導</dc:title>
  <dc:creator>鍾智雄</dc:creator>
  <cp:keywords>DAHYjSGg-lo,BAFrAa9l594</cp:keywords>
  <cp:lastModifiedBy>智雄 鍾</cp:lastModifiedBy>
  <cp:revision>8</cp:revision>
  <dcterms:created xsi:type="dcterms:W3CDTF">2026-10-21T01:01:33Z</dcterms:created>
  <dcterms:modified xsi:type="dcterms:W3CDTF">2026-10-21T04:12:57Z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2026-10-20T00:00:00Z</vt:filetime>
  </property>
  <property fmtid="{D5CDD505-2E9C-101B-9397-08002B2CF9AE}" pid="4" name="Creator">
    <vt:lpwstr>Canva</vt:lpwstr>
  </property>
  <property fmtid="{D5CDD505-2E9C-101B-9397-08002B2CF9AE}" pid="5" name="LastSaved">
    <vt:filetime>2026-10-21T00:00:00Z</vt:filetime>
  </property>
  <property fmtid="{D5CDD505-2E9C-101B-9397-08002B2CF9AE}" pid="6" name="Producer">
    <vt:lpwstr>Canva</vt:lpwstr>
  </property>
</Properties>
</file>