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99" r:id="rId3"/>
    <p:sldId id="425" r:id="rId4"/>
    <p:sldId id="326" r:id="rId5"/>
    <p:sldId id="410" r:id="rId6"/>
    <p:sldId id="426" r:id="rId7"/>
    <p:sldId id="306" r:id="rId8"/>
    <p:sldId id="307" r:id="rId9"/>
    <p:sldId id="420" r:id="rId10"/>
    <p:sldId id="310" r:id="rId11"/>
    <p:sldId id="312" r:id="rId12"/>
    <p:sldId id="428" r:id="rId13"/>
    <p:sldId id="309" r:id="rId14"/>
    <p:sldId id="311" r:id="rId15"/>
    <p:sldId id="413" r:id="rId16"/>
    <p:sldId id="411" r:id="rId17"/>
    <p:sldId id="429" r:id="rId18"/>
    <p:sldId id="419" r:id="rId19"/>
    <p:sldId id="313" r:id="rId20"/>
    <p:sldId id="422" r:id="rId21"/>
    <p:sldId id="423" r:id="rId22"/>
    <p:sldId id="286" r:id="rId23"/>
    <p:sldId id="305" r:id="rId24"/>
    <p:sldId id="295" r:id="rId25"/>
    <p:sldId id="291" r:id="rId26"/>
    <p:sldId id="415" r:id="rId27"/>
    <p:sldId id="285" r:id="rId28"/>
    <p:sldId id="421" r:id="rId29"/>
    <p:sldId id="424" r:id="rId30"/>
    <p:sldId id="407" r:id="rId31"/>
    <p:sldId id="408" r:id="rId32"/>
    <p:sldId id="300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DE4B5D"/>
    <a:srgbClr val="FF7C80"/>
    <a:srgbClr val="5A5A5A"/>
    <a:srgbClr val="E7E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6314" autoAdjust="0"/>
  </p:normalViewPr>
  <p:slideViewPr>
    <p:cSldViewPr snapToGrid="0" showGuides="1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DEDC1-DA1A-4869-AEC1-A67E5C58822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26918C-894B-4A9F-9AF0-38A07C732F6A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參與社區服務，設計活動</a:t>
          </a:r>
          <a:r>
            <a:rPr lang="en-US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logo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6A1FEC51-0AAF-4454-B72C-3ABFDA4934D5}" type="parTrans" cxnId="{658B993E-7D22-4522-B9FE-BA9641857E4D}">
      <dgm:prSet/>
      <dgm:spPr/>
      <dgm:t>
        <a:bodyPr/>
        <a:lstStyle/>
        <a:p>
          <a:endParaRPr lang="zh-TW" altLang="en-US" sz="1400" b="1"/>
        </a:p>
      </dgm:t>
    </dgm:pt>
    <dgm:pt modelId="{E42959E7-26CF-4584-B417-EA0AA175B340}" type="sibTrans" cxnId="{658B993E-7D22-4522-B9FE-BA9641857E4D}">
      <dgm:prSet/>
      <dgm:spPr/>
      <dgm:t>
        <a:bodyPr/>
        <a:lstStyle/>
        <a:p>
          <a:endParaRPr lang="zh-TW" altLang="en-US" sz="1400" b="1"/>
        </a:p>
      </dgm:t>
    </dgm:pt>
    <dgm:pt modelId="{DB1D5633-8C9E-464A-803A-2CF89DCDDF0C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與區公所合作，學生們在老舊牆面上繪畫裝飾</a:t>
          </a:r>
        </a:p>
      </dgm:t>
    </dgm:pt>
    <dgm:pt modelId="{71C9E6DF-7100-4603-BE2D-C429746FEBA8}" type="sibTrans" cxnId="{0C603CB7-C6BC-4C8E-9C9D-05A48973615F}">
      <dgm:prSet/>
      <dgm:spPr/>
      <dgm:t>
        <a:bodyPr/>
        <a:lstStyle/>
        <a:p>
          <a:endParaRPr lang="zh-TW" altLang="en-US" sz="1400" b="1"/>
        </a:p>
      </dgm:t>
    </dgm:pt>
    <dgm:pt modelId="{2E5596B6-45B9-4BB9-9A69-7EA7439537D9}" type="parTrans" cxnId="{0C603CB7-C6BC-4C8E-9C9D-05A48973615F}">
      <dgm:prSet/>
      <dgm:spPr/>
      <dgm:t>
        <a:bodyPr/>
        <a:lstStyle/>
        <a:p>
          <a:endParaRPr lang="zh-TW" altLang="en-US" sz="1400" b="1"/>
        </a:p>
      </dgm:t>
    </dgm:pt>
    <dgm:pt modelId="{39A43FC5-52E5-4719-89D5-C95CD35B79A3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發展太陽能相關技術課程</a:t>
          </a:r>
        </a:p>
      </dgm:t>
    </dgm:pt>
    <dgm:pt modelId="{378865C9-777C-483B-8CA1-8CE6C5A16FB3}" type="parTrans" cxnId="{0115B65A-6A4E-4724-8E1F-B7CA2F57C5EC}">
      <dgm:prSet/>
      <dgm:spPr/>
      <dgm:t>
        <a:bodyPr/>
        <a:lstStyle/>
        <a:p>
          <a:endParaRPr lang="zh-TW" altLang="en-US" sz="1400" b="1"/>
        </a:p>
      </dgm:t>
    </dgm:pt>
    <dgm:pt modelId="{19627A63-71CF-4BD8-BDB6-2A3D8611C617}" type="sibTrans" cxnId="{0115B65A-6A4E-4724-8E1F-B7CA2F57C5EC}">
      <dgm:prSet/>
      <dgm:spPr/>
      <dgm:t>
        <a:bodyPr/>
        <a:lstStyle/>
        <a:p>
          <a:endParaRPr lang="zh-TW" altLang="en-US" sz="1400" b="1"/>
        </a:p>
      </dgm:t>
    </dgm:pt>
    <dgm:pt modelId="{321F9F56-1544-45B5-A183-E3FE14C75FFC}" type="pres">
      <dgm:prSet presAssocID="{B1ADEDC1-DA1A-4869-AEC1-A67E5C58822C}" presName="Name0" presStyleCnt="0">
        <dgm:presLayoutVars>
          <dgm:dir/>
          <dgm:animLvl val="lvl"/>
          <dgm:resizeHandles val="exact"/>
        </dgm:presLayoutVars>
      </dgm:prSet>
      <dgm:spPr/>
    </dgm:pt>
    <dgm:pt modelId="{7340947A-C5D8-4203-BB13-A57FC562CA56}" type="pres">
      <dgm:prSet presAssocID="{C226918C-894B-4A9F-9AF0-38A07C732F6A}" presName="composite" presStyleCnt="0"/>
      <dgm:spPr/>
    </dgm:pt>
    <dgm:pt modelId="{8E49FE57-398B-4D31-BD04-878ABCAD753D}" type="pres">
      <dgm:prSet presAssocID="{C226918C-894B-4A9F-9AF0-38A07C732F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B4FEFA-E120-4CFB-ABD0-385F1F3FFEA1}" type="pres">
      <dgm:prSet presAssocID="{C226918C-894B-4A9F-9AF0-38A07C732F6A}" presName="desTx" presStyleLbl="alignAccFollowNode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344DF8-5AE9-4167-BD6E-E2685C5FE83A}" type="pres">
      <dgm:prSet presAssocID="{E42959E7-26CF-4584-B417-EA0AA175B340}" presName="space" presStyleCnt="0"/>
      <dgm:spPr/>
    </dgm:pt>
    <dgm:pt modelId="{37D928E4-C9C5-43BC-942B-D71C531E64D3}" type="pres">
      <dgm:prSet presAssocID="{DB1D5633-8C9E-464A-803A-2CF89DCDDF0C}" presName="composite" presStyleCnt="0"/>
      <dgm:spPr/>
    </dgm:pt>
    <dgm:pt modelId="{BCECB622-E190-4455-B665-79E8F1F57B4E}" type="pres">
      <dgm:prSet presAssocID="{DB1D5633-8C9E-464A-803A-2CF89DCDDF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D281E99-3066-4B88-A27D-58E88CB763BE}" type="pres">
      <dgm:prSet presAssocID="{DB1D5633-8C9E-464A-803A-2CF89DCDDF0C}" presName="desTx" presStyleLbl="alignAccFollowNode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B04A94-CFC3-47D8-AAD1-55C5180F035D}" type="pres">
      <dgm:prSet presAssocID="{71C9E6DF-7100-4603-BE2D-C429746FEBA8}" presName="space" presStyleCnt="0"/>
      <dgm:spPr/>
    </dgm:pt>
    <dgm:pt modelId="{3BC5BBDA-CBAE-4B86-ABAD-28A3CABEED69}" type="pres">
      <dgm:prSet presAssocID="{39A43FC5-52E5-4719-89D5-C95CD35B79A3}" presName="composite" presStyleCnt="0"/>
      <dgm:spPr/>
    </dgm:pt>
    <dgm:pt modelId="{7FB3A8D1-77C7-4057-81B4-3815DBF5B4E5}" type="pres">
      <dgm:prSet presAssocID="{39A43FC5-52E5-4719-89D5-C95CD35B79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142813-A9A7-45F5-8435-EEDFC1E0D5A4}" type="pres">
      <dgm:prSet presAssocID="{39A43FC5-52E5-4719-89D5-C95CD35B79A3}" presName="desTx" presStyleLbl="alignAccFollowNode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333522-88A2-4597-B372-E76E569A9A11}" type="presOf" srcId="{B1ADEDC1-DA1A-4869-AEC1-A67E5C58822C}" destId="{321F9F56-1544-45B5-A183-E3FE14C75FFC}" srcOrd="0" destOrd="0" presId="urn:microsoft.com/office/officeart/2005/8/layout/hList1"/>
    <dgm:cxn modelId="{658B993E-7D22-4522-B9FE-BA9641857E4D}" srcId="{B1ADEDC1-DA1A-4869-AEC1-A67E5C58822C}" destId="{C226918C-894B-4A9F-9AF0-38A07C732F6A}" srcOrd="0" destOrd="0" parTransId="{6A1FEC51-0AAF-4454-B72C-3ABFDA4934D5}" sibTransId="{E42959E7-26CF-4584-B417-EA0AA175B340}"/>
    <dgm:cxn modelId="{D067A742-EF72-406F-83F0-FCA56D37F87E}" type="presOf" srcId="{C226918C-894B-4A9F-9AF0-38A07C732F6A}" destId="{8E49FE57-398B-4D31-BD04-878ABCAD753D}" srcOrd="0" destOrd="0" presId="urn:microsoft.com/office/officeart/2005/8/layout/hList1"/>
    <dgm:cxn modelId="{0115B65A-6A4E-4724-8E1F-B7CA2F57C5EC}" srcId="{B1ADEDC1-DA1A-4869-AEC1-A67E5C58822C}" destId="{39A43FC5-52E5-4719-89D5-C95CD35B79A3}" srcOrd="2" destOrd="0" parTransId="{378865C9-777C-483B-8CA1-8CE6C5A16FB3}" sibTransId="{19627A63-71CF-4BD8-BDB6-2A3D8611C617}"/>
    <dgm:cxn modelId="{0C603CB7-C6BC-4C8E-9C9D-05A48973615F}" srcId="{B1ADEDC1-DA1A-4869-AEC1-A67E5C58822C}" destId="{DB1D5633-8C9E-464A-803A-2CF89DCDDF0C}" srcOrd="1" destOrd="0" parTransId="{2E5596B6-45B9-4BB9-9A69-7EA7439537D9}" sibTransId="{71C9E6DF-7100-4603-BE2D-C429746FEBA8}"/>
    <dgm:cxn modelId="{D6AF03DF-82A8-458F-AA30-2CDE1713B2A8}" type="presOf" srcId="{DB1D5633-8C9E-464A-803A-2CF89DCDDF0C}" destId="{BCECB622-E190-4455-B665-79E8F1F57B4E}" srcOrd="0" destOrd="0" presId="urn:microsoft.com/office/officeart/2005/8/layout/hList1"/>
    <dgm:cxn modelId="{7B60D3FD-AF37-4078-ADFF-67AC487B7ED6}" type="presOf" srcId="{39A43FC5-52E5-4719-89D5-C95CD35B79A3}" destId="{7FB3A8D1-77C7-4057-81B4-3815DBF5B4E5}" srcOrd="0" destOrd="0" presId="urn:microsoft.com/office/officeart/2005/8/layout/hList1"/>
    <dgm:cxn modelId="{C2FACC59-6CA4-492D-BE0A-8CFF7B57F8ED}" type="presParOf" srcId="{321F9F56-1544-45B5-A183-E3FE14C75FFC}" destId="{7340947A-C5D8-4203-BB13-A57FC562CA56}" srcOrd="0" destOrd="0" presId="urn:microsoft.com/office/officeart/2005/8/layout/hList1"/>
    <dgm:cxn modelId="{074E79FD-3E0B-4BF9-93B0-9D14AA9B9383}" type="presParOf" srcId="{7340947A-C5D8-4203-BB13-A57FC562CA56}" destId="{8E49FE57-398B-4D31-BD04-878ABCAD753D}" srcOrd="0" destOrd="0" presId="urn:microsoft.com/office/officeart/2005/8/layout/hList1"/>
    <dgm:cxn modelId="{3C335719-8245-45FE-99CE-0C9FD03F9D36}" type="presParOf" srcId="{7340947A-C5D8-4203-BB13-A57FC562CA56}" destId="{5AB4FEFA-E120-4CFB-ABD0-385F1F3FFEA1}" srcOrd="1" destOrd="0" presId="urn:microsoft.com/office/officeart/2005/8/layout/hList1"/>
    <dgm:cxn modelId="{EDFCFB70-765D-426F-8400-CF3E99F82504}" type="presParOf" srcId="{321F9F56-1544-45B5-A183-E3FE14C75FFC}" destId="{59344DF8-5AE9-4167-BD6E-E2685C5FE83A}" srcOrd="1" destOrd="0" presId="urn:microsoft.com/office/officeart/2005/8/layout/hList1"/>
    <dgm:cxn modelId="{7CA26855-BBF8-4285-BD9D-1FEBF795C775}" type="presParOf" srcId="{321F9F56-1544-45B5-A183-E3FE14C75FFC}" destId="{37D928E4-C9C5-43BC-942B-D71C531E64D3}" srcOrd="2" destOrd="0" presId="urn:microsoft.com/office/officeart/2005/8/layout/hList1"/>
    <dgm:cxn modelId="{30C3610B-EBE0-4C53-BF05-7A8921857CE1}" type="presParOf" srcId="{37D928E4-C9C5-43BC-942B-D71C531E64D3}" destId="{BCECB622-E190-4455-B665-79E8F1F57B4E}" srcOrd="0" destOrd="0" presId="urn:microsoft.com/office/officeart/2005/8/layout/hList1"/>
    <dgm:cxn modelId="{9F23A82C-D0E1-47D3-A9AF-2BD900718D63}" type="presParOf" srcId="{37D928E4-C9C5-43BC-942B-D71C531E64D3}" destId="{5D281E99-3066-4B88-A27D-58E88CB763BE}" srcOrd="1" destOrd="0" presId="urn:microsoft.com/office/officeart/2005/8/layout/hList1"/>
    <dgm:cxn modelId="{C4E3FAFD-6660-4880-8D0C-ABA2097DD9AC}" type="presParOf" srcId="{321F9F56-1544-45B5-A183-E3FE14C75FFC}" destId="{4EB04A94-CFC3-47D8-AAD1-55C5180F035D}" srcOrd="3" destOrd="0" presId="urn:microsoft.com/office/officeart/2005/8/layout/hList1"/>
    <dgm:cxn modelId="{DD9785C6-3643-4AAA-A9C4-2E89303BAADC}" type="presParOf" srcId="{321F9F56-1544-45B5-A183-E3FE14C75FFC}" destId="{3BC5BBDA-CBAE-4B86-ABAD-28A3CABEED69}" srcOrd="4" destOrd="0" presId="urn:microsoft.com/office/officeart/2005/8/layout/hList1"/>
    <dgm:cxn modelId="{2B6A8061-F5D5-4F62-97DF-8F51288241FE}" type="presParOf" srcId="{3BC5BBDA-CBAE-4B86-ABAD-28A3CABEED69}" destId="{7FB3A8D1-77C7-4057-81B4-3815DBF5B4E5}" srcOrd="0" destOrd="0" presId="urn:microsoft.com/office/officeart/2005/8/layout/hList1"/>
    <dgm:cxn modelId="{7744463B-3244-47C7-89C0-C27D7EBBFFC5}" type="presParOf" srcId="{3BC5BBDA-CBAE-4B86-ABAD-28A3CABEED69}" destId="{77142813-A9A7-45F5-8435-EEDFC1E0D5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DEDC1-DA1A-4869-AEC1-A67E5C58822C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C226918C-894B-4A9F-9AF0-38A07C732F6A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提升學生技術，證照取得率高</a:t>
          </a:r>
        </a:p>
      </dgm:t>
    </dgm:pt>
    <dgm:pt modelId="{6A1FEC51-0AAF-4454-B72C-3ABFDA4934D5}" type="parTrans" cxnId="{658B993E-7D22-4522-B9FE-BA9641857E4D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42959E7-26CF-4584-B417-EA0AA175B340}" type="sibTrans" cxnId="{658B993E-7D22-4522-B9FE-BA9641857E4D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C3FFA47-A2D6-455F-BB72-5BDACF2F4EF8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發展特色課程，製作防蚊膏</a:t>
          </a:r>
        </a:p>
      </dgm:t>
    </dgm:pt>
    <dgm:pt modelId="{5A84FD00-7B7D-424C-A9DC-A1882BECDF0C}" type="parTrans" cxnId="{BF01A9D9-014C-416F-A65E-BE92D8F7CE48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087D1A1-B284-4911-8925-8105571204CE}" type="sibTrans" cxnId="{BF01A9D9-014C-416F-A65E-BE92D8F7CE48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E7104105-C744-4F05-A722-A6FF4330F34E}">
      <dgm:prSet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結合在地食材，烘焙創意咖啡豆</a:t>
          </a:r>
        </a:p>
      </dgm:t>
    </dgm:pt>
    <dgm:pt modelId="{E0573B60-E80D-4458-96CD-E4FACF2A019F}" type="parTrans" cxnId="{42FAF70A-7538-42A0-B503-F220AA7F4B93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AE3A634-6F86-4990-BCA1-C5F407714ECD}" type="sibTrans" cxnId="{42FAF70A-7538-42A0-B503-F220AA7F4B93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DB1D5633-8C9E-464A-803A-2CF89DCDDF0C}">
      <dgm:prSet phldrT="[文字]" custT="1"/>
      <dgm:spPr/>
      <dgm:t>
        <a:bodyPr/>
        <a:lstStyle/>
        <a:p>
          <a:pPr algn="l"/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</a:t>
          </a:r>
          <a:r>
            <a:rPr lang="en-US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107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年度鄉野特色景觀廊道營造玉井龜守護神</a:t>
          </a:r>
        </a:p>
      </dgm:t>
    </dgm:pt>
    <dgm:pt modelId="{71C9E6DF-7100-4603-BE2D-C429746FEBA8}" type="sibTrans" cxnId="{0C603CB7-C6BC-4C8E-9C9D-05A48973615F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E5596B6-45B9-4BB9-9A69-7EA7439537D9}" type="parTrans" cxnId="{0C603CB7-C6BC-4C8E-9C9D-05A48973615F}">
      <dgm:prSet/>
      <dgm:spPr/>
      <dgm:t>
        <a:bodyPr/>
        <a:lstStyle/>
        <a:p>
          <a:pPr algn="l"/>
          <a:endParaRPr lang="zh-TW" altLang="en-US" sz="1600" b="1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21F9F56-1544-45B5-A183-E3FE14C75FFC}" type="pres">
      <dgm:prSet presAssocID="{B1ADEDC1-DA1A-4869-AEC1-A67E5C58822C}" presName="Name0" presStyleCnt="0">
        <dgm:presLayoutVars>
          <dgm:dir/>
          <dgm:animLvl val="lvl"/>
          <dgm:resizeHandles val="exact"/>
        </dgm:presLayoutVars>
      </dgm:prSet>
      <dgm:spPr/>
    </dgm:pt>
    <dgm:pt modelId="{7340947A-C5D8-4203-BB13-A57FC562CA56}" type="pres">
      <dgm:prSet presAssocID="{C226918C-894B-4A9F-9AF0-38A07C732F6A}" presName="composite" presStyleCnt="0"/>
      <dgm:spPr/>
    </dgm:pt>
    <dgm:pt modelId="{8E49FE57-398B-4D31-BD04-878ABCAD753D}" type="pres">
      <dgm:prSet presAssocID="{C226918C-894B-4A9F-9AF0-38A07C732F6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AB4FEFA-E120-4CFB-ABD0-385F1F3FFEA1}" type="pres">
      <dgm:prSet presAssocID="{C226918C-894B-4A9F-9AF0-38A07C732F6A}" presName="desTx" presStyleLbl="alignAccFollowNode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344DF8-5AE9-4167-BD6E-E2685C5FE83A}" type="pres">
      <dgm:prSet presAssocID="{E42959E7-26CF-4584-B417-EA0AA175B340}" presName="space" presStyleCnt="0"/>
      <dgm:spPr/>
    </dgm:pt>
    <dgm:pt modelId="{37D928E4-C9C5-43BC-942B-D71C531E64D3}" type="pres">
      <dgm:prSet presAssocID="{DB1D5633-8C9E-464A-803A-2CF89DCDDF0C}" presName="composite" presStyleCnt="0"/>
      <dgm:spPr/>
    </dgm:pt>
    <dgm:pt modelId="{BCECB622-E190-4455-B665-79E8F1F57B4E}" type="pres">
      <dgm:prSet presAssocID="{DB1D5633-8C9E-464A-803A-2CF89DCDDF0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D281E99-3066-4B88-A27D-58E88CB763BE}" type="pres">
      <dgm:prSet presAssocID="{DB1D5633-8C9E-464A-803A-2CF89DCDDF0C}" presName="desTx" presStyleLbl="alignAccFollowNode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B04A94-CFC3-47D8-AAD1-55C5180F035D}" type="pres">
      <dgm:prSet presAssocID="{71C9E6DF-7100-4603-BE2D-C429746FEBA8}" presName="space" presStyleCnt="0"/>
      <dgm:spPr/>
    </dgm:pt>
    <dgm:pt modelId="{5B2DA510-891D-495A-9A08-B7D65ACDC95C}" type="pres">
      <dgm:prSet presAssocID="{E7104105-C744-4F05-A722-A6FF4330F34E}" presName="composite" presStyleCnt="0"/>
      <dgm:spPr/>
    </dgm:pt>
    <dgm:pt modelId="{ED374E28-DF1C-4B2D-9EDD-80F295B1EDBB}" type="pres">
      <dgm:prSet presAssocID="{E7104105-C744-4F05-A722-A6FF4330F34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BA5C349-0423-4C4C-9C22-28143A2FDA30}" type="pres">
      <dgm:prSet presAssocID="{E7104105-C744-4F05-A722-A6FF4330F34E}" presName="desTx" presStyleLbl="alignAccFollowNode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B4F2A6-1530-4F81-9DE3-A64EBE0D9762}" type="pres">
      <dgm:prSet presAssocID="{1AE3A634-6F86-4990-BCA1-C5F407714ECD}" presName="space" presStyleCnt="0"/>
      <dgm:spPr/>
    </dgm:pt>
    <dgm:pt modelId="{40086CBE-11A4-4361-B9A6-38BAF1BE8F1B}" type="pres">
      <dgm:prSet presAssocID="{AC3FFA47-A2D6-455F-BB72-5BDACF2F4EF8}" presName="composite" presStyleCnt="0"/>
      <dgm:spPr/>
    </dgm:pt>
    <dgm:pt modelId="{49407E2B-68FB-4E5F-93B9-05CF8908B73F}" type="pres">
      <dgm:prSet presAssocID="{AC3FFA47-A2D6-455F-BB72-5BDACF2F4EF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B2DC80F-36FF-459F-BBAE-FBC915772857}" type="pres">
      <dgm:prSet presAssocID="{AC3FFA47-A2D6-455F-BB72-5BDACF2F4EF8}" presName="desTx" presStyleLbl="alignAccFollowNode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7A27804-D471-40D4-A9E9-9005A567AA60}" type="presOf" srcId="{AC3FFA47-A2D6-455F-BB72-5BDACF2F4EF8}" destId="{49407E2B-68FB-4E5F-93B9-05CF8908B73F}" srcOrd="0" destOrd="0" presId="urn:microsoft.com/office/officeart/2005/8/layout/hList1"/>
    <dgm:cxn modelId="{42FAF70A-7538-42A0-B503-F220AA7F4B93}" srcId="{B1ADEDC1-DA1A-4869-AEC1-A67E5C58822C}" destId="{E7104105-C744-4F05-A722-A6FF4330F34E}" srcOrd="2" destOrd="0" parTransId="{E0573B60-E80D-4458-96CD-E4FACF2A019F}" sibTransId="{1AE3A634-6F86-4990-BCA1-C5F407714ECD}"/>
    <dgm:cxn modelId="{9D466328-6A15-4CA8-A1BE-F187D8C7B39F}" type="presOf" srcId="{E7104105-C744-4F05-A722-A6FF4330F34E}" destId="{ED374E28-DF1C-4B2D-9EDD-80F295B1EDBB}" srcOrd="0" destOrd="0" presId="urn:microsoft.com/office/officeart/2005/8/layout/hList1"/>
    <dgm:cxn modelId="{658B993E-7D22-4522-B9FE-BA9641857E4D}" srcId="{B1ADEDC1-DA1A-4869-AEC1-A67E5C58822C}" destId="{C226918C-894B-4A9F-9AF0-38A07C732F6A}" srcOrd="0" destOrd="0" parTransId="{6A1FEC51-0AAF-4454-B72C-3ABFDA4934D5}" sibTransId="{E42959E7-26CF-4584-B417-EA0AA175B340}"/>
    <dgm:cxn modelId="{D951F382-7726-45B5-9208-6B204812A788}" type="presOf" srcId="{DB1D5633-8C9E-464A-803A-2CF89DCDDF0C}" destId="{BCECB622-E190-4455-B665-79E8F1F57B4E}" srcOrd="0" destOrd="0" presId="urn:microsoft.com/office/officeart/2005/8/layout/hList1"/>
    <dgm:cxn modelId="{721C77A3-6D79-4AB9-AFF2-644A66DAABF7}" type="presOf" srcId="{B1ADEDC1-DA1A-4869-AEC1-A67E5C58822C}" destId="{321F9F56-1544-45B5-A183-E3FE14C75FFC}" srcOrd="0" destOrd="0" presId="urn:microsoft.com/office/officeart/2005/8/layout/hList1"/>
    <dgm:cxn modelId="{0C603CB7-C6BC-4C8E-9C9D-05A48973615F}" srcId="{B1ADEDC1-DA1A-4869-AEC1-A67E5C58822C}" destId="{DB1D5633-8C9E-464A-803A-2CF89DCDDF0C}" srcOrd="1" destOrd="0" parTransId="{2E5596B6-45B9-4BB9-9A69-7EA7439537D9}" sibTransId="{71C9E6DF-7100-4603-BE2D-C429746FEBA8}"/>
    <dgm:cxn modelId="{BF01A9D9-014C-416F-A65E-BE92D8F7CE48}" srcId="{B1ADEDC1-DA1A-4869-AEC1-A67E5C58822C}" destId="{AC3FFA47-A2D6-455F-BB72-5BDACF2F4EF8}" srcOrd="3" destOrd="0" parTransId="{5A84FD00-7B7D-424C-A9DC-A1882BECDF0C}" sibTransId="{7087D1A1-B284-4911-8925-8105571204CE}"/>
    <dgm:cxn modelId="{280A46F2-86B8-401E-9B08-C52430C2CFCF}" type="presOf" srcId="{C226918C-894B-4A9F-9AF0-38A07C732F6A}" destId="{8E49FE57-398B-4D31-BD04-878ABCAD753D}" srcOrd="0" destOrd="0" presId="urn:microsoft.com/office/officeart/2005/8/layout/hList1"/>
    <dgm:cxn modelId="{A9E8C483-9776-463A-99B3-2B43EA933C19}" type="presParOf" srcId="{321F9F56-1544-45B5-A183-E3FE14C75FFC}" destId="{7340947A-C5D8-4203-BB13-A57FC562CA56}" srcOrd="0" destOrd="0" presId="urn:microsoft.com/office/officeart/2005/8/layout/hList1"/>
    <dgm:cxn modelId="{E90CECB2-CBED-4F67-85E7-C9F1F2C507AB}" type="presParOf" srcId="{7340947A-C5D8-4203-BB13-A57FC562CA56}" destId="{8E49FE57-398B-4D31-BD04-878ABCAD753D}" srcOrd="0" destOrd="0" presId="urn:microsoft.com/office/officeart/2005/8/layout/hList1"/>
    <dgm:cxn modelId="{15BF635E-5F2B-43EF-A64E-CDEA1832B77E}" type="presParOf" srcId="{7340947A-C5D8-4203-BB13-A57FC562CA56}" destId="{5AB4FEFA-E120-4CFB-ABD0-385F1F3FFEA1}" srcOrd="1" destOrd="0" presId="urn:microsoft.com/office/officeart/2005/8/layout/hList1"/>
    <dgm:cxn modelId="{66EE502D-6398-45C9-AE4E-94B3D1631719}" type="presParOf" srcId="{321F9F56-1544-45B5-A183-E3FE14C75FFC}" destId="{59344DF8-5AE9-4167-BD6E-E2685C5FE83A}" srcOrd="1" destOrd="0" presId="urn:microsoft.com/office/officeart/2005/8/layout/hList1"/>
    <dgm:cxn modelId="{C7B9742C-B36E-414E-94C0-B4DF587EC04A}" type="presParOf" srcId="{321F9F56-1544-45B5-A183-E3FE14C75FFC}" destId="{37D928E4-C9C5-43BC-942B-D71C531E64D3}" srcOrd="2" destOrd="0" presId="urn:microsoft.com/office/officeart/2005/8/layout/hList1"/>
    <dgm:cxn modelId="{692CFF3C-3EAF-45EB-8E11-EFF6F25E2708}" type="presParOf" srcId="{37D928E4-C9C5-43BC-942B-D71C531E64D3}" destId="{BCECB622-E190-4455-B665-79E8F1F57B4E}" srcOrd="0" destOrd="0" presId="urn:microsoft.com/office/officeart/2005/8/layout/hList1"/>
    <dgm:cxn modelId="{C11AC436-4AA5-4268-9183-87B6FAA4C5B7}" type="presParOf" srcId="{37D928E4-C9C5-43BC-942B-D71C531E64D3}" destId="{5D281E99-3066-4B88-A27D-58E88CB763BE}" srcOrd="1" destOrd="0" presId="urn:microsoft.com/office/officeart/2005/8/layout/hList1"/>
    <dgm:cxn modelId="{107D8BB9-F5E5-41F3-B816-FCA03C635C12}" type="presParOf" srcId="{321F9F56-1544-45B5-A183-E3FE14C75FFC}" destId="{4EB04A94-CFC3-47D8-AAD1-55C5180F035D}" srcOrd="3" destOrd="0" presId="urn:microsoft.com/office/officeart/2005/8/layout/hList1"/>
    <dgm:cxn modelId="{90B80B96-C82D-42D1-A78E-26446EC30643}" type="presParOf" srcId="{321F9F56-1544-45B5-A183-E3FE14C75FFC}" destId="{5B2DA510-891D-495A-9A08-B7D65ACDC95C}" srcOrd="4" destOrd="0" presId="urn:microsoft.com/office/officeart/2005/8/layout/hList1"/>
    <dgm:cxn modelId="{1CA7D8EF-DF4C-40DA-A2ED-4FC1716F9AB6}" type="presParOf" srcId="{5B2DA510-891D-495A-9A08-B7D65ACDC95C}" destId="{ED374E28-DF1C-4B2D-9EDD-80F295B1EDBB}" srcOrd="0" destOrd="0" presId="urn:microsoft.com/office/officeart/2005/8/layout/hList1"/>
    <dgm:cxn modelId="{FC9C9359-8441-4218-BB5F-0EEF23D58A8E}" type="presParOf" srcId="{5B2DA510-891D-495A-9A08-B7D65ACDC95C}" destId="{6BA5C349-0423-4C4C-9C22-28143A2FDA30}" srcOrd="1" destOrd="0" presId="urn:microsoft.com/office/officeart/2005/8/layout/hList1"/>
    <dgm:cxn modelId="{FF930039-5F2E-482C-A81E-1D6123B696D0}" type="presParOf" srcId="{321F9F56-1544-45B5-A183-E3FE14C75FFC}" destId="{6BB4F2A6-1530-4F81-9DE3-A64EBE0D9762}" srcOrd="5" destOrd="0" presId="urn:microsoft.com/office/officeart/2005/8/layout/hList1"/>
    <dgm:cxn modelId="{43563E90-C8EA-4398-9006-5EA096132196}" type="presParOf" srcId="{321F9F56-1544-45B5-A183-E3FE14C75FFC}" destId="{40086CBE-11A4-4361-B9A6-38BAF1BE8F1B}" srcOrd="6" destOrd="0" presId="urn:microsoft.com/office/officeart/2005/8/layout/hList1"/>
    <dgm:cxn modelId="{A649BB26-654F-4BF8-B77A-96D036EB0EFE}" type="presParOf" srcId="{40086CBE-11A4-4361-B9A6-38BAF1BE8F1B}" destId="{49407E2B-68FB-4E5F-93B9-05CF8908B73F}" srcOrd="0" destOrd="0" presId="urn:microsoft.com/office/officeart/2005/8/layout/hList1"/>
    <dgm:cxn modelId="{EAC4356B-A6EB-4672-9F81-B9E50CFAB5A7}" type="presParOf" srcId="{40086CBE-11A4-4361-B9A6-38BAF1BE8F1B}" destId="{6B2DC80F-36FF-459F-BBAE-FBC9157728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FE57-398B-4D31-BD04-878ABCAD753D}">
      <dsp:nvSpPr>
        <dsp:cNvPr id="0" name=""/>
        <dsp:cNvSpPr/>
      </dsp:nvSpPr>
      <dsp:spPr>
        <a:xfrm>
          <a:off x="2573" y="18520"/>
          <a:ext cx="2509124" cy="1003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參與社區服務，設計活動</a:t>
          </a:r>
          <a:r>
            <a:rPr lang="en-US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logo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2573" y="18520"/>
        <a:ext cx="2509124" cy="1003649"/>
      </dsp:txXfrm>
    </dsp:sp>
    <dsp:sp modelId="{5AB4FEFA-E120-4CFB-ABD0-385F1F3FFEA1}">
      <dsp:nvSpPr>
        <dsp:cNvPr id="0" name=""/>
        <dsp:cNvSpPr/>
      </dsp:nvSpPr>
      <dsp:spPr>
        <a:xfrm>
          <a:off x="2573" y="1022169"/>
          <a:ext cx="2509124" cy="16250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B622-E190-4455-B665-79E8F1F57B4E}">
      <dsp:nvSpPr>
        <dsp:cNvPr id="0" name=""/>
        <dsp:cNvSpPr/>
      </dsp:nvSpPr>
      <dsp:spPr>
        <a:xfrm>
          <a:off x="2862975" y="18520"/>
          <a:ext cx="2509124" cy="100364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與區公所合作，學生們在老舊牆面上繪畫裝飾</a:t>
          </a:r>
        </a:p>
      </dsp:txBody>
      <dsp:txXfrm>
        <a:off x="2862975" y="18520"/>
        <a:ext cx="2509124" cy="1003649"/>
      </dsp:txXfrm>
    </dsp:sp>
    <dsp:sp modelId="{5D281E99-3066-4B88-A27D-58E88CB763BE}">
      <dsp:nvSpPr>
        <dsp:cNvPr id="0" name=""/>
        <dsp:cNvSpPr/>
      </dsp:nvSpPr>
      <dsp:spPr>
        <a:xfrm>
          <a:off x="2862975" y="1022169"/>
          <a:ext cx="2509124" cy="16250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3A8D1-77C7-4057-81B4-3815DBF5B4E5}">
      <dsp:nvSpPr>
        <dsp:cNvPr id="0" name=""/>
        <dsp:cNvSpPr/>
      </dsp:nvSpPr>
      <dsp:spPr>
        <a:xfrm>
          <a:off x="5723377" y="18520"/>
          <a:ext cx="2509124" cy="100364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發展太陽能相關技術課程</a:t>
          </a:r>
        </a:p>
      </dsp:txBody>
      <dsp:txXfrm>
        <a:off x="5723377" y="18520"/>
        <a:ext cx="2509124" cy="1003649"/>
      </dsp:txXfrm>
    </dsp:sp>
    <dsp:sp modelId="{77142813-A9A7-45F5-8435-EEDFC1E0D5A4}">
      <dsp:nvSpPr>
        <dsp:cNvPr id="0" name=""/>
        <dsp:cNvSpPr/>
      </dsp:nvSpPr>
      <dsp:spPr>
        <a:xfrm>
          <a:off x="5723377" y="1022169"/>
          <a:ext cx="2509124" cy="16250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FE57-398B-4D31-BD04-878ABCAD753D}">
      <dsp:nvSpPr>
        <dsp:cNvPr id="0" name=""/>
        <dsp:cNvSpPr/>
      </dsp:nvSpPr>
      <dsp:spPr>
        <a:xfrm>
          <a:off x="4101" y="10827"/>
          <a:ext cx="2466400" cy="986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提升學生技術，證照取得率高</a:t>
          </a:r>
        </a:p>
      </dsp:txBody>
      <dsp:txXfrm>
        <a:off x="4101" y="10827"/>
        <a:ext cx="2466400" cy="986560"/>
      </dsp:txXfrm>
    </dsp:sp>
    <dsp:sp modelId="{5AB4FEFA-E120-4CFB-ABD0-385F1F3FFEA1}">
      <dsp:nvSpPr>
        <dsp:cNvPr id="0" name=""/>
        <dsp:cNvSpPr/>
      </dsp:nvSpPr>
      <dsp:spPr>
        <a:xfrm>
          <a:off x="4101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B622-E190-4455-B665-79E8F1F57B4E}">
      <dsp:nvSpPr>
        <dsp:cNvPr id="0" name=""/>
        <dsp:cNvSpPr/>
      </dsp:nvSpPr>
      <dsp:spPr>
        <a:xfrm>
          <a:off x="2815798" y="10827"/>
          <a:ext cx="2466400" cy="98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參與</a:t>
          </a:r>
          <a:r>
            <a:rPr lang="en-US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107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年度鄉野特色景觀廊道營造玉井龜守護神</a:t>
          </a:r>
        </a:p>
      </dsp:txBody>
      <dsp:txXfrm>
        <a:off x="2815798" y="10827"/>
        <a:ext cx="2466400" cy="986560"/>
      </dsp:txXfrm>
    </dsp:sp>
    <dsp:sp modelId="{5D281E99-3066-4B88-A27D-58E88CB763BE}">
      <dsp:nvSpPr>
        <dsp:cNvPr id="0" name=""/>
        <dsp:cNvSpPr/>
      </dsp:nvSpPr>
      <dsp:spPr>
        <a:xfrm>
          <a:off x="2815798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4E28-DF1C-4B2D-9EDD-80F295B1EDBB}">
      <dsp:nvSpPr>
        <dsp:cNvPr id="0" name=""/>
        <dsp:cNvSpPr/>
      </dsp:nvSpPr>
      <dsp:spPr>
        <a:xfrm>
          <a:off x="5627495" y="10827"/>
          <a:ext cx="2466400" cy="986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結合在地食材，烘焙創意咖啡豆</a:t>
          </a:r>
        </a:p>
      </dsp:txBody>
      <dsp:txXfrm>
        <a:off x="5627495" y="10827"/>
        <a:ext cx="2466400" cy="986560"/>
      </dsp:txXfrm>
    </dsp:sp>
    <dsp:sp modelId="{6BA5C349-0423-4C4C-9C22-28143A2FDA30}">
      <dsp:nvSpPr>
        <dsp:cNvPr id="0" name=""/>
        <dsp:cNvSpPr/>
      </dsp:nvSpPr>
      <dsp:spPr>
        <a:xfrm>
          <a:off x="5627495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07E2B-68FB-4E5F-93B9-05CF8908B73F}">
      <dsp:nvSpPr>
        <dsp:cNvPr id="0" name=""/>
        <dsp:cNvSpPr/>
      </dsp:nvSpPr>
      <dsp:spPr>
        <a:xfrm>
          <a:off x="8439191" y="10827"/>
          <a:ext cx="2466400" cy="9865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發展特色課程，製作防蚊膏</a:t>
          </a:r>
        </a:p>
      </dsp:txBody>
      <dsp:txXfrm>
        <a:off x="8439191" y="10827"/>
        <a:ext cx="2466400" cy="986560"/>
      </dsp:txXfrm>
    </dsp:sp>
    <dsp:sp modelId="{6B2DC80F-36FF-459F-BBAE-FBC915772857}">
      <dsp:nvSpPr>
        <dsp:cNvPr id="0" name=""/>
        <dsp:cNvSpPr/>
      </dsp:nvSpPr>
      <dsp:spPr>
        <a:xfrm>
          <a:off x="8439191" y="997388"/>
          <a:ext cx="2466400" cy="180072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8920-FC78-44A6-BE63-1D9F993583FA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B090-CEEC-465E-9413-1D2C9E9269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7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14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1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7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99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390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78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64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35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34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46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1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32A31"/>
                </a:solidFill>
                <a:effectLst/>
                <a:latin typeface="YahooSans VF"/>
              </a:rPr>
              <a:t>科技大學和高職以合併或提供雙聯學位的方式，培養技術人才，專一、專二、專三的課程內容由高職負責，專四、專五就由科大負責授課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B7D91-37F2-4C79-AF6B-E6378261BF4C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06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20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314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25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97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5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53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65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13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8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3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B090-CEEC-465E-9413-1D2C9E9269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2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799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008956-0B06-40CE-B063-68DF2ECA9D66}"/>
              </a:ext>
            </a:extLst>
          </p:cNvPr>
          <p:cNvSpPr/>
          <p:nvPr userDrawn="1"/>
        </p:nvSpPr>
        <p:spPr>
          <a:xfrm>
            <a:off x="2597370" y="5117072"/>
            <a:ext cx="972430" cy="153378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9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9C46A5D-CDB4-4268-AB6A-AB8617C7B237}"/>
              </a:ext>
            </a:extLst>
          </p:cNvPr>
          <p:cNvSpPr/>
          <p:nvPr userDrawn="1"/>
        </p:nvSpPr>
        <p:spPr>
          <a:xfrm>
            <a:off x="2322360" y="5783325"/>
            <a:ext cx="550021" cy="867530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9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8044CC-261A-40D2-AAFB-4B4954FFF4CC}"/>
              </a:ext>
            </a:extLst>
          </p:cNvPr>
          <p:cNvSpPr/>
          <p:nvPr userDrawn="1"/>
        </p:nvSpPr>
        <p:spPr>
          <a:xfrm>
            <a:off x="3188101" y="5913452"/>
            <a:ext cx="467519" cy="737402"/>
          </a:xfrm>
          <a:custGeom>
            <a:avLst/>
            <a:gdLst>
              <a:gd name="connsiteX0" fmla="*/ 3148042 w 3753143"/>
              <a:gd name="connsiteY0" fmla="*/ 0 h 5919712"/>
              <a:gd name="connsiteX1" fmla="*/ 2450844 w 3753143"/>
              <a:gd name="connsiteY1" fmla="*/ 1400957 h 5919712"/>
              <a:gd name="connsiteX2" fmla="*/ 2161453 w 3753143"/>
              <a:gd name="connsiteY2" fmla="*/ 1427267 h 5919712"/>
              <a:gd name="connsiteX3" fmla="*/ 1885204 w 3753143"/>
              <a:gd name="connsiteY3" fmla="*/ 1690357 h 5919712"/>
              <a:gd name="connsiteX4" fmla="*/ 1885204 w 3753143"/>
              <a:gd name="connsiteY4" fmla="*/ 2841375 h 5919712"/>
              <a:gd name="connsiteX5" fmla="*/ 2023324 w 3753143"/>
              <a:gd name="connsiteY5" fmla="*/ 2624325 h 5919712"/>
              <a:gd name="connsiteX6" fmla="*/ 2253525 w 3753143"/>
              <a:gd name="connsiteY6" fmla="*/ 1848207 h 5919712"/>
              <a:gd name="connsiteX7" fmla="*/ 2825753 w 3753143"/>
              <a:gd name="connsiteY7" fmla="*/ 1486458 h 5919712"/>
              <a:gd name="connsiteX8" fmla="*/ 3753143 w 3753143"/>
              <a:gd name="connsiteY8" fmla="*/ 776118 h 5919712"/>
              <a:gd name="connsiteX9" fmla="*/ 3483474 w 3753143"/>
              <a:gd name="connsiteY9" fmla="*/ 2170496 h 5919712"/>
              <a:gd name="connsiteX10" fmla="*/ 2200913 w 3753143"/>
              <a:gd name="connsiteY10" fmla="*/ 2834795 h 5919712"/>
              <a:gd name="connsiteX11" fmla="*/ 2003594 w 3753143"/>
              <a:gd name="connsiteY11" fmla="*/ 2953185 h 5919712"/>
              <a:gd name="connsiteX12" fmla="*/ 1950974 w 3753143"/>
              <a:gd name="connsiteY12" fmla="*/ 3334665 h 5919712"/>
              <a:gd name="connsiteX13" fmla="*/ 2016745 w 3753143"/>
              <a:gd name="connsiteY13" fmla="*/ 5603820 h 5919712"/>
              <a:gd name="connsiteX14" fmla="*/ 1812854 w 3753143"/>
              <a:gd name="connsiteY14" fmla="*/ 5919529 h 5919712"/>
              <a:gd name="connsiteX15" fmla="*/ 1622114 w 3753143"/>
              <a:gd name="connsiteY15" fmla="*/ 5610400 h 5919712"/>
              <a:gd name="connsiteX16" fmla="*/ 1707615 w 3753143"/>
              <a:gd name="connsiteY16" fmla="*/ 3124195 h 5919712"/>
              <a:gd name="connsiteX17" fmla="*/ 1464255 w 3753143"/>
              <a:gd name="connsiteY17" fmla="*/ 2663786 h 5919712"/>
              <a:gd name="connsiteX18" fmla="*/ 1465295 w 3753143"/>
              <a:gd name="connsiteY18" fmla="*/ 2657998 h 5919712"/>
              <a:gd name="connsiteX19" fmla="*/ 1434565 w 3753143"/>
              <a:gd name="connsiteY19" fmla="*/ 2654445 h 5919712"/>
              <a:gd name="connsiteX20" fmla="*/ 1302303 w 3753143"/>
              <a:gd name="connsiteY20" fmla="*/ 2620224 h 5919712"/>
              <a:gd name="connsiteX21" fmla="*/ 657731 w 3753143"/>
              <a:gd name="connsiteY21" fmla="*/ 2370285 h 5919712"/>
              <a:gd name="connsiteX22" fmla="*/ 368322 w 3753143"/>
              <a:gd name="connsiteY22" fmla="*/ 1817797 h 5919712"/>
              <a:gd name="connsiteX23" fmla="*/ 0 w 3753143"/>
              <a:gd name="connsiteY23" fmla="*/ 1363969 h 5919712"/>
              <a:gd name="connsiteX24" fmla="*/ 1183913 w 3753143"/>
              <a:gd name="connsiteY24" fmla="*/ 1666526 h 5919712"/>
              <a:gd name="connsiteX25" fmla="*/ 1460154 w 3753143"/>
              <a:gd name="connsiteY25" fmla="*/ 2495255 h 5919712"/>
              <a:gd name="connsiteX26" fmla="*/ 1474956 w 3753143"/>
              <a:gd name="connsiteY26" fmla="*/ 2610868 h 5919712"/>
              <a:gd name="connsiteX27" fmla="*/ 1487350 w 3753143"/>
              <a:gd name="connsiteY27" fmla="*/ 2625483 h 5919712"/>
              <a:gd name="connsiteX28" fmla="*/ 1490565 w 3753143"/>
              <a:gd name="connsiteY28" fmla="*/ 2624325 h 5919712"/>
              <a:gd name="connsiteX29" fmla="*/ 1701043 w 3753143"/>
              <a:gd name="connsiteY29" fmla="*/ 2670365 h 5919712"/>
              <a:gd name="connsiteX30" fmla="*/ 1760234 w 3753143"/>
              <a:gd name="connsiteY30" fmla="*/ 1506188 h 5919712"/>
              <a:gd name="connsiteX31" fmla="*/ 1451104 w 3753143"/>
              <a:gd name="connsiteY31" fmla="*/ 1236519 h 5919712"/>
              <a:gd name="connsiteX32" fmla="*/ 859146 w 3753143"/>
              <a:gd name="connsiteY32" fmla="*/ 848460 h 5919712"/>
              <a:gd name="connsiteX33" fmla="*/ 530285 w 3753143"/>
              <a:gd name="connsiteY33" fmla="*/ 315709 h 5919712"/>
              <a:gd name="connsiteX34" fmla="*/ 1556343 w 3753143"/>
              <a:gd name="connsiteY34" fmla="*/ 1131288 h 5919712"/>
              <a:gd name="connsiteX35" fmla="*/ 1694464 w 3753143"/>
              <a:gd name="connsiteY35" fmla="*/ 1256257 h 5919712"/>
              <a:gd name="connsiteX36" fmla="*/ 1898355 w 3753143"/>
              <a:gd name="connsiteY36" fmla="*/ 1157598 h 5919712"/>
              <a:gd name="connsiteX37" fmla="*/ 2510043 w 3753143"/>
              <a:gd name="connsiteY37" fmla="*/ 447250 h 5919712"/>
              <a:gd name="connsiteX38" fmla="*/ 3148042 w 3753143"/>
              <a:gd name="connsiteY38" fmla="*/ 0 h 59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53143" h="5919712">
                <a:moveTo>
                  <a:pt x="3148042" y="0"/>
                </a:moveTo>
                <a:cubicBezTo>
                  <a:pt x="3279583" y="591950"/>
                  <a:pt x="2950723" y="1249678"/>
                  <a:pt x="2450844" y="1400957"/>
                </a:cubicBezTo>
                <a:cubicBezTo>
                  <a:pt x="2352185" y="1427267"/>
                  <a:pt x="2253525" y="1446997"/>
                  <a:pt x="2161453" y="1427267"/>
                </a:cubicBezTo>
                <a:cubicBezTo>
                  <a:pt x="1918093" y="1374647"/>
                  <a:pt x="1885204" y="1506188"/>
                  <a:pt x="1885204" y="1690357"/>
                </a:cubicBezTo>
                <a:cubicBezTo>
                  <a:pt x="1885204" y="2065257"/>
                  <a:pt x="1885204" y="2440157"/>
                  <a:pt x="1885204" y="2841375"/>
                </a:cubicBezTo>
                <a:cubicBezTo>
                  <a:pt x="2010165" y="2782176"/>
                  <a:pt x="2056213" y="2703246"/>
                  <a:pt x="2023324" y="2624325"/>
                </a:cubicBezTo>
                <a:cubicBezTo>
                  <a:pt x="1885204" y="2302037"/>
                  <a:pt x="2043055" y="2065257"/>
                  <a:pt x="2253525" y="1848207"/>
                </a:cubicBezTo>
                <a:cubicBezTo>
                  <a:pt x="2411384" y="1683777"/>
                  <a:pt x="2615275" y="1571959"/>
                  <a:pt x="2825753" y="1486458"/>
                </a:cubicBezTo>
                <a:cubicBezTo>
                  <a:pt x="3180923" y="1341758"/>
                  <a:pt x="3536093" y="1210209"/>
                  <a:pt x="3753143" y="776118"/>
                </a:cubicBezTo>
                <a:cubicBezTo>
                  <a:pt x="3720254" y="1302298"/>
                  <a:pt x="3693952" y="1756127"/>
                  <a:pt x="3483474" y="2170496"/>
                </a:cubicBezTo>
                <a:cubicBezTo>
                  <a:pt x="3226963" y="2663786"/>
                  <a:pt x="2746824" y="2933455"/>
                  <a:pt x="2200913" y="2834795"/>
                </a:cubicBezTo>
                <a:cubicBezTo>
                  <a:pt x="2062793" y="2808486"/>
                  <a:pt x="2043055" y="2861105"/>
                  <a:pt x="2003594" y="2953185"/>
                </a:cubicBezTo>
                <a:cubicBezTo>
                  <a:pt x="1950974" y="3078155"/>
                  <a:pt x="1950974" y="3203124"/>
                  <a:pt x="1950974" y="3334665"/>
                </a:cubicBezTo>
                <a:cubicBezTo>
                  <a:pt x="1970705" y="4091053"/>
                  <a:pt x="1990435" y="4847432"/>
                  <a:pt x="2016745" y="5603820"/>
                </a:cubicBezTo>
                <a:cubicBezTo>
                  <a:pt x="2023324" y="5755099"/>
                  <a:pt x="2023324" y="5926101"/>
                  <a:pt x="1812854" y="5919529"/>
                </a:cubicBezTo>
                <a:cubicBezTo>
                  <a:pt x="1628685" y="5912950"/>
                  <a:pt x="1615534" y="5761671"/>
                  <a:pt x="1622114" y="5610400"/>
                </a:cubicBezTo>
                <a:cubicBezTo>
                  <a:pt x="1648415" y="4781662"/>
                  <a:pt x="1668154" y="3952924"/>
                  <a:pt x="1707615" y="3124195"/>
                </a:cubicBezTo>
                <a:cubicBezTo>
                  <a:pt x="1720774" y="2907145"/>
                  <a:pt x="1701043" y="2736136"/>
                  <a:pt x="1464255" y="2663786"/>
                </a:cubicBezTo>
                <a:lnTo>
                  <a:pt x="1465295" y="2657998"/>
                </a:lnTo>
                <a:lnTo>
                  <a:pt x="1434565" y="2654445"/>
                </a:lnTo>
                <a:cubicBezTo>
                  <a:pt x="1392328" y="2637489"/>
                  <a:pt x="1356566" y="2595557"/>
                  <a:pt x="1302303" y="2620224"/>
                </a:cubicBezTo>
                <a:cubicBezTo>
                  <a:pt x="1012902" y="2732034"/>
                  <a:pt x="828733" y="2574184"/>
                  <a:pt x="657731" y="2370285"/>
                </a:cubicBezTo>
                <a:cubicBezTo>
                  <a:pt x="519602" y="2205856"/>
                  <a:pt x="447252" y="2008537"/>
                  <a:pt x="368322" y="1817797"/>
                </a:cubicBezTo>
                <a:cubicBezTo>
                  <a:pt x="289400" y="1633637"/>
                  <a:pt x="184161" y="1462628"/>
                  <a:pt x="0" y="1363969"/>
                </a:cubicBezTo>
                <a:cubicBezTo>
                  <a:pt x="368322" y="1285039"/>
                  <a:pt x="920822" y="1423168"/>
                  <a:pt x="1183913" y="1666526"/>
                </a:cubicBezTo>
                <a:cubicBezTo>
                  <a:pt x="1427265" y="1890147"/>
                  <a:pt x="1525925" y="2172966"/>
                  <a:pt x="1460154" y="2495255"/>
                </a:cubicBezTo>
                <a:cubicBezTo>
                  <a:pt x="1450291" y="2549517"/>
                  <a:pt x="1455223" y="2581578"/>
                  <a:pt x="1474956" y="2610868"/>
                </a:cubicBezTo>
                <a:lnTo>
                  <a:pt x="1487350" y="2625483"/>
                </a:lnTo>
                <a:lnTo>
                  <a:pt x="1490565" y="2624325"/>
                </a:lnTo>
                <a:cubicBezTo>
                  <a:pt x="1562915" y="2637476"/>
                  <a:pt x="1628685" y="2657206"/>
                  <a:pt x="1701043" y="2670365"/>
                </a:cubicBezTo>
                <a:cubicBezTo>
                  <a:pt x="1720774" y="2275727"/>
                  <a:pt x="1733924" y="1887676"/>
                  <a:pt x="1760234" y="1506188"/>
                </a:cubicBezTo>
                <a:cubicBezTo>
                  <a:pt x="1779965" y="1262837"/>
                  <a:pt x="1562915" y="1216789"/>
                  <a:pt x="1451104" y="1236519"/>
                </a:cubicBezTo>
                <a:cubicBezTo>
                  <a:pt x="1115664" y="1282567"/>
                  <a:pt x="977544" y="1078669"/>
                  <a:pt x="859146" y="848460"/>
                </a:cubicBezTo>
                <a:cubicBezTo>
                  <a:pt x="760486" y="664300"/>
                  <a:pt x="707874" y="460409"/>
                  <a:pt x="530285" y="315709"/>
                </a:cubicBezTo>
                <a:cubicBezTo>
                  <a:pt x="1135395" y="217050"/>
                  <a:pt x="1510295" y="513029"/>
                  <a:pt x="1556343" y="1131288"/>
                </a:cubicBezTo>
                <a:cubicBezTo>
                  <a:pt x="1562915" y="1243099"/>
                  <a:pt x="1655003" y="1262837"/>
                  <a:pt x="1694464" y="1256257"/>
                </a:cubicBezTo>
                <a:cubicBezTo>
                  <a:pt x="1760234" y="1243099"/>
                  <a:pt x="1891775" y="1275988"/>
                  <a:pt x="1898355" y="1157598"/>
                </a:cubicBezTo>
                <a:cubicBezTo>
                  <a:pt x="1911514" y="756388"/>
                  <a:pt x="2207485" y="598529"/>
                  <a:pt x="2510043" y="447250"/>
                </a:cubicBezTo>
                <a:cubicBezTo>
                  <a:pt x="2746824" y="328860"/>
                  <a:pt x="3016493" y="263090"/>
                  <a:pt x="314804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99"/>
          </a:p>
        </p:txBody>
      </p:sp>
    </p:spTree>
    <p:extLst>
      <p:ext uri="{BB962C8B-B14F-4D97-AF65-F5344CB8AC3E}">
        <p14:creationId xmlns:p14="http://schemas.microsoft.com/office/powerpoint/2010/main" val="364200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065D4-CBD7-445F-A06F-1CCB0E898049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5D71-414D-4238-A4A5-26B94121C8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564880" y="5384482"/>
            <a:ext cx="2773680" cy="1473518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9497658" y="6375559"/>
            <a:ext cx="908124" cy="482441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90749" y="869310"/>
            <a:ext cx="10347119" cy="231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zh-TW" altLang="en-US" sz="66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TW" sz="66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9000"/>
              </a:lnSpc>
            </a:pPr>
            <a:r>
              <a:rPr lang="en-US" altLang="zh-TW" sz="66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115</a:t>
            </a:r>
            <a:r>
              <a:rPr lang="zh-TW" altLang="en-US" sz="66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學年度簡介</a:t>
            </a:r>
            <a:endParaRPr lang="zh-CN" altLang="en-US" sz="66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9973605" y="0"/>
            <a:ext cx="2218395" cy="79823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9E716E-FEAD-48E4-B1EA-93673E79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" y="3675172"/>
            <a:ext cx="12001877" cy="3461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337316" y="730138"/>
            <a:ext cx="69658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026" name="Picture 2" descr="可能是 2 個人和大家站著的圖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5" y="1348835"/>
            <a:ext cx="2880000" cy="21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可能是 2 個人和大家站著的圖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84" y="1347917"/>
            <a:ext cx="2880000" cy="21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可能是 2 個人和大家站著的圖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76" y="1347917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標題 3"/>
          <p:cNvSpPr txBox="1">
            <a:spLocks/>
          </p:cNvSpPr>
          <p:nvPr/>
        </p:nvSpPr>
        <p:spPr>
          <a:xfrm>
            <a:off x="1025063" y="378523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4655963" y="3728026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烘焙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8601414" y="3661020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廣告設計科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電腦繪圖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CE50B6E2-2880-47C9-AEF8-C2ECB8F9AAA8}"/>
              </a:ext>
            </a:extLst>
          </p:cNvPr>
          <p:cNvSpPr txBox="1">
            <a:spLocks/>
          </p:cNvSpPr>
          <p:nvPr/>
        </p:nvSpPr>
        <p:spPr>
          <a:xfrm>
            <a:off x="1528856" y="5374126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10891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209759" y="707988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69" y="1285640"/>
            <a:ext cx="2476194" cy="3071181"/>
          </a:xfrm>
          <a:prstGeom prst="rect">
            <a:avLst/>
          </a:prstGeom>
        </p:spPr>
      </p:pic>
      <p:sp>
        <p:nvSpPr>
          <p:cNvPr id="15" name="標題 3"/>
          <p:cNvSpPr txBox="1">
            <a:spLocks/>
          </p:cNvSpPr>
          <p:nvPr/>
        </p:nvSpPr>
        <p:spPr>
          <a:xfrm>
            <a:off x="474040" y="4462802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廣告設計科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電腦繪圖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(111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3">
            <a:extLst>
              <a:ext uri="{FF2B5EF4-FFF2-40B4-BE49-F238E27FC236}">
                <a16:creationId xmlns:a16="http://schemas.microsoft.com/office/drawing/2014/main" id="{E46F4E4E-0F19-4663-9444-F797BC22A867}"/>
              </a:ext>
            </a:extLst>
          </p:cNvPr>
          <p:cNvSpPr txBox="1">
            <a:spLocks/>
          </p:cNvSpPr>
          <p:nvPr/>
        </p:nvSpPr>
        <p:spPr>
          <a:xfrm>
            <a:off x="4330320" y="4966267"/>
            <a:ext cx="2680099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會計資訊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941370C6-834E-4E2A-9567-B776EDE22301}"/>
              </a:ext>
            </a:extLst>
          </p:cNvPr>
          <p:cNvSpPr txBox="1">
            <a:spLocks/>
          </p:cNvSpPr>
          <p:nvPr/>
        </p:nvSpPr>
        <p:spPr>
          <a:xfrm>
            <a:off x="8692517" y="4902868"/>
            <a:ext cx="2406162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87EBAAF-AD55-472C-A7F4-A9469E380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456" y="1762761"/>
            <a:ext cx="3080550" cy="231093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C9D0659-40CF-41E6-B676-3CE29C310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763" y="1762761"/>
            <a:ext cx="3080551" cy="2310934"/>
          </a:xfrm>
          <a:prstGeom prst="rect">
            <a:avLst/>
          </a:prstGeom>
        </p:spPr>
      </p:pic>
      <p:sp>
        <p:nvSpPr>
          <p:cNvPr id="26" name="標題 3">
            <a:extLst>
              <a:ext uri="{FF2B5EF4-FFF2-40B4-BE49-F238E27FC236}">
                <a16:creationId xmlns:a16="http://schemas.microsoft.com/office/drawing/2014/main" id="{71B981FC-74CC-40CE-AB62-83DF083FB3A4}"/>
              </a:ext>
            </a:extLst>
          </p:cNvPr>
          <p:cNvSpPr txBox="1">
            <a:spLocks/>
          </p:cNvSpPr>
          <p:nvPr/>
        </p:nvSpPr>
        <p:spPr>
          <a:xfrm>
            <a:off x="1723292" y="5775773"/>
            <a:ext cx="8791535" cy="1063274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30937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209759" y="707988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DF3494-9128-435E-9A59-F32B1954F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18" y="1325767"/>
            <a:ext cx="2375179" cy="3166905"/>
          </a:xfrm>
          <a:prstGeom prst="rect">
            <a:avLst/>
          </a:prstGeom>
        </p:spPr>
      </p:pic>
      <p:sp>
        <p:nvSpPr>
          <p:cNvPr id="25" name="標題 3">
            <a:extLst>
              <a:ext uri="{FF2B5EF4-FFF2-40B4-BE49-F238E27FC236}">
                <a16:creationId xmlns:a16="http://schemas.microsoft.com/office/drawing/2014/main" id="{C1CEAF3A-F6A0-4B66-A4AA-EAD52D775355}"/>
              </a:ext>
            </a:extLst>
          </p:cNvPr>
          <p:cNvSpPr txBox="1">
            <a:spLocks/>
          </p:cNvSpPr>
          <p:nvPr/>
        </p:nvSpPr>
        <p:spPr>
          <a:xfrm>
            <a:off x="1924235" y="4966267"/>
            <a:ext cx="2406162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標題 3">
            <a:extLst>
              <a:ext uri="{FF2B5EF4-FFF2-40B4-BE49-F238E27FC236}">
                <a16:creationId xmlns:a16="http://schemas.microsoft.com/office/drawing/2014/main" id="{71B981FC-74CC-40CE-AB62-83DF083FB3A4}"/>
              </a:ext>
            </a:extLst>
          </p:cNvPr>
          <p:cNvSpPr txBox="1">
            <a:spLocks/>
          </p:cNvSpPr>
          <p:nvPr/>
        </p:nvSpPr>
        <p:spPr>
          <a:xfrm>
            <a:off x="1723292" y="5775773"/>
            <a:ext cx="8791535" cy="1063274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  <p:sp>
        <p:nvSpPr>
          <p:cNvPr id="21" name="標題 3">
            <a:extLst>
              <a:ext uri="{FF2B5EF4-FFF2-40B4-BE49-F238E27FC236}">
                <a16:creationId xmlns:a16="http://schemas.microsoft.com/office/drawing/2014/main" id="{B2ABB490-AFFF-423D-8E81-BEADA9054B63}"/>
              </a:ext>
            </a:extLst>
          </p:cNvPr>
          <p:cNvSpPr txBox="1">
            <a:spLocks/>
          </p:cNvSpPr>
          <p:nvPr/>
        </p:nvSpPr>
        <p:spPr>
          <a:xfrm>
            <a:off x="6841471" y="4953550"/>
            <a:ext cx="2406162" cy="809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餐飲管理科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(114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35570BC-49F2-495C-91CA-EAE42F00E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65" y="1814468"/>
            <a:ext cx="4438971" cy="24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 descr="D:\秘書\16.出差\109學年度\1100414實技學程說明@玉井\109專題餐技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3" y="1163505"/>
            <a:ext cx="3194308" cy="41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秘書\16.出差\109學年度\1100414實技學程說明@玉井\109專題餐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38" y="1093944"/>
            <a:ext cx="3201046" cy="41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國立玉井高級工商職業學校-教學單位-資料處理科-本科簡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63" y="1540501"/>
            <a:ext cx="4397519" cy="32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3"/>
          <p:cNvSpPr txBox="1">
            <a:spLocks/>
          </p:cNvSpPr>
          <p:nvPr/>
        </p:nvSpPr>
        <p:spPr>
          <a:xfrm>
            <a:off x="644565" y="528370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餐飲技術科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專題競賽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佳作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3"/>
          <p:cNvSpPr txBox="1">
            <a:spLocks/>
          </p:cNvSpPr>
          <p:nvPr/>
        </p:nvSpPr>
        <p:spPr>
          <a:xfrm>
            <a:off x="4173144" y="5320583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餐飲技術科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專題競賽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佳作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8336187" y="524022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專題競賽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334050" y="630215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</p:spTree>
    <p:extLst>
      <p:ext uri="{BB962C8B-B14F-4D97-AF65-F5344CB8AC3E}">
        <p14:creationId xmlns:p14="http://schemas.microsoft.com/office/powerpoint/2010/main" val="10988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41286"/>
              </p:ext>
            </p:extLst>
          </p:nvPr>
        </p:nvGraphicFramePr>
        <p:xfrm>
          <a:off x="840345" y="1708481"/>
          <a:ext cx="10926540" cy="45545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形狀判別與傳送網路多機圖控設計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先見之「鳴」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馴「蜂」有術，驅蜂取「蜜」，憑膽識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7963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風雨「蘆薈」，登峰「皂」極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9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0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14550"/>
              </p:ext>
            </p:extLst>
          </p:nvPr>
        </p:nvGraphicFramePr>
        <p:xfrm>
          <a:off x="840345" y="1948324"/>
          <a:ext cx="10926540" cy="36296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Tinkercad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雲端模擬應用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八寶「鐘」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餐飲永續地新蚓力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6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09937"/>
              </p:ext>
            </p:extLst>
          </p:nvPr>
        </p:nvGraphicFramePr>
        <p:xfrm>
          <a:off x="840345" y="1708481"/>
          <a:ext cx="10926540" cy="48183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Wifi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雲端溫濕度感測控制器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MQTT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 Inventor2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作為傳輸及控制介面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火災偵測系統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陣列式測溫感測器結合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 Notify 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Good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菇就醬做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7963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拾味餐盒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9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1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3" y="675288"/>
            <a:ext cx="851942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年度專題競賽成果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28197"/>
              </p:ext>
            </p:extLst>
          </p:nvPr>
        </p:nvGraphicFramePr>
        <p:xfrm>
          <a:off x="796904" y="2032150"/>
          <a:ext cx="10926540" cy="270462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48221">
                  <a:extLst>
                    <a:ext uri="{9D8B030D-6E8A-4147-A177-3AD203B41FA5}">
                      <a16:colId xmlns:a16="http://schemas.microsoft.com/office/drawing/2014/main" val="2024793484"/>
                    </a:ext>
                  </a:extLst>
                </a:gridCol>
                <a:gridCol w="4136139">
                  <a:extLst>
                    <a:ext uri="{9D8B030D-6E8A-4147-A177-3AD203B41FA5}">
                      <a16:colId xmlns:a16="http://schemas.microsoft.com/office/drawing/2014/main" val="3157254903"/>
                    </a:ext>
                  </a:extLst>
                </a:gridCol>
                <a:gridCol w="3642180">
                  <a:extLst>
                    <a:ext uri="{9D8B030D-6E8A-4147-A177-3AD203B41FA5}">
                      <a16:colId xmlns:a16="http://schemas.microsoft.com/office/drawing/2014/main" val="3841483878"/>
                    </a:ext>
                  </a:extLst>
                </a:gridCol>
              </a:tblGrid>
              <a:tr h="854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</a:p>
                  </a:txBody>
                  <a:tcPr anchor="ctr">
                    <a:solidFill>
                      <a:srgbClr val="DE4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84969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我的示波器比較有趣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381668"/>
                  </a:ext>
                </a:extLst>
              </a:tr>
              <a:tr h="924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Arduino PLC MBTCP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通訊暨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RFID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整合昇降梯控制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 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</a:p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78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4937760" y="3250461"/>
            <a:ext cx="7148282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TW" sz="54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en-US" altLang="zh-TW" sz="54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54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54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全國技藝教育績優人員</a:t>
            </a:r>
            <a:endParaRPr lang="zh-TW" altLang="en-US" sz="5400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334050" y="630215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5" name="內容版面配置區 4">
            <a:extLst>
              <a:ext uri="{FF2B5EF4-FFF2-40B4-BE49-F238E27FC236}">
                <a16:creationId xmlns:a16="http://schemas.microsoft.com/office/drawing/2014/main" id="{A3888D33-1EC7-4DA6-ACFF-4B257B1A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28" y="1431777"/>
            <a:ext cx="4319032" cy="53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97592" y="675288"/>
            <a:ext cx="939809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學年度國立大學、科技大學升學表現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FDBC40C-DA34-427D-8D41-7183F064F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91130"/>
              </p:ext>
            </p:extLst>
          </p:nvPr>
        </p:nvGraphicFramePr>
        <p:xfrm>
          <a:off x="442174" y="1633050"/>
          <a:ext cx="11307651" cy="503559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77138">
                  <a:extLst>
                    <a:ext uri="{9D8B030D-6E8A-4147-A177-3AD203B41FA5}">
                      <a16:colId xmlns:a16="http://schemas.microsoft.com/office/drawing/2014/main" val="2671524435"/>
                    </a:ext>
                  </a:extLst>
                </a:gridCol>
                <a:gridCol w="1160494">
                  <a:extLst>
                    <a:ext uri="{9D8B030D-6E8A-4147-A177-3AD203B41FA5}">
                      <a16:colId xmlns:a16="http://schemas.microsoft.com/office/drawing/2014/main" val="1734205199"/>
                    </a:ext>
                  </a:extLst>
                </a:gridCol>
                <a:gridCol w="1278693">
                  <a:extLst>
                    <a:ext uri="{9D8B030D-6E8A-4147-A177-3AD203B41FA5}">
                      <a16:colId xmlns:a16="http://schemas.microsoft.com/office/drawing/2014/main" val="1553877817"/>
                    </a:ext>
                  </a:extLst>
                </a:gridCol>
                <a:gridCol w="2908396">
                  <a:extLst>
                    <a:ext uri="{9D8B030D-6E8A-4147-A177-3AD203B41FA5}">
                      <a16:colId xmlns:a16="http://schemas.microsoft.com/office/drawing/2014/main" val="2395322011"/>
                    </a:ext>
                  </a:extLst>
                </a:gridCol>
                <a:gridCol w="3982930">
                  <a:extLst>
                    <a:ext uri="{9D8B030D-6E8A-4147-A177-3AD203B41FA5}">
                      <a16:colId xmlns:a16="http://schemas.microsoft.com/office/drawing/2014/main" val="2234164858"/>
                    </a:ext>
                  </a:extLst>
                </a:gridCol>
              </a:tblGrid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系科組學程名稱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09975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翁力哲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歷史學系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392617248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大內國中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楊孟頻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數位學習設計與管理學系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541599546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玉井國中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楊博凱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外國語言學系英語教學組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807506007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玉井國中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張峻豪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數位學習科技學系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177034799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永康國中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餐管三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李芠安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025979492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玉井國中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葉勝嵐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125228378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善化國中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卯篠妍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081811099"/>
                  </a:ext>
                </a:extLst>
              </a:tr>
              <a:tr h="559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吳沛學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環境與安全衛生工程系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135148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V="1">
            <a:off x="1730671" y="0"/>
            <a:ext cx="4492591" cy="2386690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3241512" y="0"/>
            <a:ext cx="1470909" cy="78142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096000" y="4663440"/>
            <a:ext cx="4130936" cy="219456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95440" y="4288790"/>
            <a:ext cx="4836160" cy="2569210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76"/>
          <p:cNvSpPr txBox="1"/>
          <p:nvPr/>
        </p:nvSpPr>
        <p:spPr>
          <a:xfrm>
            <a:off x="1730671" y="2761348"/>
            <a:ext cx="958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115</a:t>
            </a:r>
            <a:r>
              <a:rPr lang="zh-TW" altLang="en-US" sz="80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學年度開班科別</a:t>
            </a:r>
            <a:endParaRPr lang="en-US" altLang="zh-CN" sz="80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8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239260" y="452019"/>
            <a:ext cx="939809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學年度國立大學、科技大學升學表現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4A56172-F959-480A-B34A-202A40F8E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73362"/>
              </p:ext>
            </p:extLst>
          </p:nvPr>
        </p:nvGraphicFramePr>
        <p:xfrm>
          <a:off x="793882" y="1501680"/>
          <a:ext cx="10688391" cy="518199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68861">
                  <a:extLst>
                    <a:ext uri="{9D8B030D-6E8A-4147-A177-3AD203B41FA5}">
                      <a16:colId xmlns:a16="http://schemas.microsoft.com/office/drawing/2014/main" val="3527116337"/>
                    </a:ext>
                  </a:extLst>
                </a:gridCol>
                <a:gridCol w="1096940">
                  <a:extLst>
                    <a:ext uri="{9D8B030D-6E8A-4147-A177-3AD203B41FA5}">
                      <a16:colId xmlns:a16="http://schemas.microsoft.com/office/drawing/2014/main" val="3864625518"/>
                    </a:ext>
                  </a:extLst>
                </a:gridCol>
                <a:gridCol w="1208665">
                  <a:extLst>
                    <a:ext uri="{9D8B030D-6E8A-4147-A177-3AD203B41FA5}">
                      <a16:colId xmlns:a16="http://schemas.microsoft.com/office/drawing/2014/main" val="2776727421"/>
                    </a:ext>
                  </a:extLst>
                </a:gridCol>
                <a:gridCol w="2749119">
                  <a:extLst>
                    <a:ext uri="{9D8B030D-6E8A-4147-A177-3AD203B41FA5}">
                      <a16:colId xmlns:a16="http://schemas.microsoft.com/office/drawing/2014/main" val="486795057"/>
                    </a:ext>
                  </a:extLst>
                </a:gridCol>
                <a:gridCol w="3764806">
                  <a:extLst>
                    <a:ext uri="{9D8B030D-6E8A-4147-A177-3AD203B41FA5}">
                      <a16:colId xmlns:a16="http://schemas.microsoft.com/office/drawing/2014/main" val="1673004593"/>
                    </a:ext>
                  </a:extLst>
                </a:gridCol>
              </a:tblGrid>
              <a:tr h="56451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系科組學程名稱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93299"/>
                  </a:ext>
                </a:extLst>
              </a:tr>
              <a:tr h="71217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林郁潔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多媒體設計系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366537186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歸仁國中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廣設三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曾睿安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休閒遊憩系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238937564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新化國中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蔡辰侑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光電工程系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2066117817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興國高中</a:t>
                      </a:r>
                      <a:endParaRPr lang="en-US" altLang="zh-TW" sz="2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國中部</a:t>
                      </a:r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5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王翊霖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機電工程系智慧自動化組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2652276119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大灣高中</a:t>
                      </a:r>
                      <a:endParaRPr lang="en-US" altLang="zh-TW" sz="20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國中部</a:t>
                      </a:r>
                      <a:r>
                        <a:rPr lang="en-US" altLang="zh-TW" sz="15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5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莊信祐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智慧自動化工程系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845059347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永康國中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林姿婷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48134286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玉井國中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陳宇柔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企業管理學系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699917675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玉井國中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陳諶融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電信工程系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614335952"/>
                  </a:ext>
                </a:extLst>
              </a:tr>
              <a:tr h="47093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楠西國中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餐管三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劉育成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觀光休閒系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3618421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239260" y="452019"/>
            <a:ext cx="939809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學年度國立大學、科技大學升學表現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1181B4B-CEE2-4BC2-944D-CA0BBA2B9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76056"/>
              </p:ext>
            </p:extLst>
          </p:nvPr>
        </p:nvGraphicFramePr>
        <p:xfrm>
          <a:off x="840345" y="1617784"/>
          <a:ext cx="10688391" cy="45335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68861">
                  <a:extLst>
                    <a:ext uri="{9D8B030D-6E8A-4147-A177-3AD203B41FA5}">
                      <a16:colId xmlns:a16="http://schemas.microsoft.com/office/drawing/2014/main" val="3239609089"/>
                    </a:ext>
                  </a:extLst>
                </a:gridCol>
                <a:gridCol w="1096940">
                  <a:extLst>
                    <a:ext uri="{9D8B030D-6E8A-4147-A177-3AD203B41FA5}">
                      <a16:colId xmlns:a16="http://schemas.microsoft.com/office/drawing/2014/main" val="2309401056"/>
                    </a:ext>
                  </a:extLst>
                </a:gridCol>
                <a:gridCol w="1208665">
                  <a:extLst>
                    <a:ext uri="{9D8B030D-6E8A-4147-A177-3AD203B41FA5}">
                      <a16:colId xmlns:a16="http://schemas.microsoft.com/office/drawing/2014/main" val="2340671207"/>
                    </a:ext>
                  </a:extLst>
                </a:gridCol>
                <a:gridCol w="2749119">
                  <a:extLst>
                    <a:ext uri="{9D8B030D-6E8A-4147-A177-3AD203B41FA5}">
                      <a16:colId xmlns:a16="http://schemas.microsoft.com/office/drawing/2014/main" val="1084882440"/>
                    </a:ext>
                  </a:extLst>
                </a:gridCol>
                <a:gridCol w="3764806">
                  <a:extLst>
                    <a:ext uri="{9D8B030D-6E8A-4147-A177-3AD203B41FA5}">
                      <a16:colId xmlns:a16="http://schemas.microsoft.com/office/drawing/2014/main" val="2022154844"/>
                    </a:ext>
                  </a:extLst>
                </a:gridCol>
              </a:tblGrid>
              <a:tr h="58954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系科組學程名稱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24840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大橋國中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餐技三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陳子嫻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餐旅管理系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2227212378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沙崙國中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陳柏翔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資訊管理學系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3900162149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安定國中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翁秀蕙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國立勤益科技大學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資訊管理學系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3444459219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永康國中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林姿婷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國立勤益科技大學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資訊管理學系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97990175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善化國中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餐管三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吳昕俞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國立高雄餐旅大學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3433709679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餐管三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劉育成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國立高雄餐旅大學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旅館管理系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1175830589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大橋國中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餐管三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陳子嫻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國立高雄餐旅大學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436147892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安定國中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陳禹霖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機械與電腦輔助系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437" marR="6437" marT="6437" marB="0" anchor="ctr"/>
                </a:tc>
                <a:extLst>
                  <a:ext uri="{0D108BD9-81ED-4DB2-BD59-A6C34878D82A}">
                    <a16:rowId xmlns:a16="http://schemas.microsoft.com/office/drawing/2014/main" val="363096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重視務實致用，在地深耕技術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436574752"/>
              </p:ext>
            </p:extLst>
          </p:nvPr>
        </p:nvGraphicFramePr>
        <p:xfrm>
          <a:off x="840345" y="4057650"/>
          <a:ext cx="8235075" cy="26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1156266039"/>
              </p:ext>
            </p:extLst>
          </p:nvPr>
        </p:nvGraphicFramePr>
        <p:xfrm>
          <a:off x="840345" y="1134414"/>
          <a:ext cx="10909694" cy="280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14551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建教合作，實務接軌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9801" y="6284439"/>
            <a:ext cx="4288353" cy="40011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與東陽實業公司辦理實習式建教合作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1366A0-9D3B-4CE4-8CC4-FBF618995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1" y="2370807"/>
            <a:ext cx="5865269" cy="277496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CE8ED35-C6D9-4206-AE5F-1DC40ABCD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41" y="1712228"/>
            <a:ext cx="5641827" cy="4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職場體驗，產學鏈結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D:\User\Desktop\106上執行成果\1061 105級業界參訪\888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94" y="1093666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63" y="1093666"/>
            <a:ext cx="3600000" cy="2160000"/>
          </a:xfrm>
          <a:prstGeom prst="rect">
            <a:avLst/>
          </a:prstGeom>
        </p:spPr>
      </p:pic>
      <p:pic>
        <p:nvPicPr>
          <p:cNvPr id="15" name="圖片 14" descr="IMG_857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73" y="3978396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C:\Users\User\AppData\Local\Microsoft\Windows\INetCache\Content.Word\33232491_10215404632567554_2086876020161380352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5" y="4033200"/>
            <a:ext cx="36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>
          <a:xfrm>
            <a:off x="2084070" y="3327678"/>
            <a:ext cx="2902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宏遠興業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工廠認識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3758" y="3340656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高雄捷運行控中心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認識捷運系統運作流程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2001" y="6234474"/>
            <a:ext cx="2902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永興祥木業體驗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木材認識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9113" y="631187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健豪印刷參訪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廠方人員介紹印刷成品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職場體驗，產學鏈結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D:\餐飲科辦公室電腦資料\106學年度資料\106申請計畫資料\106職場體驗\10601職場體驗\職場體驗活動照片\IMG_11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" y="1081032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99" y="1081032"/>
            <a:ext cx="3600000" cy="216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79875" y="6182779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可茵山可可莊園體驗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試吃可可果實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345" y="3316850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義大天悅飯店體驗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宴會廳餐桌擺設實習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3750" y="3316850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曹師傅麵包坊體驗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麵包坊經營認識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C:\Users\Admin\Desktop\可可茵山活動照片\S__350618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33" y="3980905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D:\Administrator\Desktop\106學年度\106-1\業界實習職場體驗\餐技二活動資料\106-1餐二校外參訪\P_20171113_104505_vHDR_Aut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499" y="3906237"/>
            <a:ext cx="36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矩形 19"/>
          <p:cNvSpPr/>
          <p:nvPr/>
        </p:nvSpPr>
        <p:spPr>
          <a:xfrm>
            <a:off x="7143750" y="6183868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臺南大飯店體驗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學生實際演練鋪床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531CC190-0BB4-4595-929F-2EF4B71B0D3A}"/>
              </a:ext>
            </a:extLst>
          </p:cNvPr>
          <p:cNvSpPr/>
          <p:nvPr/>
        </p:nvSpPr>
        <p:spPr>
          <a:xfrm>
            <a:off x="5991565" y="2475317"/>
            <a:ext cx="3891422" cy="900210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375745" y="1632455"/>
            <a:ext cx="3038588" cy="32652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914277">
              <a:lnSpc>
                <a:spcPts val="2500"/>
              </a:lnSpc>
            </a:pP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為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提供入學管道的多元選擇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，鼓勵尚未有明確興趣分流的學生落實職涯規劃，由技高與技專校院合作辦理本專班。</a:t>
            </a:r>
            <a:endParaRPr lang="en-US" altLang="zh-TW" sz="1599" dirty="0">
              <a:solidFill>
                <a:prstClr val="white"/>
              </a:solidFill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pPr algn="just" defTabSz="914277">
              <a:lnSpc>
                <a:spcPts val="2500"/>
              </a:lnSpc>
            </a:pP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在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現行技高課程架構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下，透過與科大（二專）共同規劃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銜接式的實作課程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，幫助學生重視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專業技術能力養成</a:t>
            </a:r>
            <a:r>
              <a:rPr lang="zh-TW" altLang="en-US" sz="1599" dirty="0">
                <a:solidFill>
                  <a:prstClr val="white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，同時經由技高三年和二專兩年在校的扎實學習及訓練，培養學生的</a:t>
            </a:r>
            <a:r>
              <a:rPr lang="zh-TW" altLang="en-US" sz="1599" b="1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就業即戰力</a:t>
            </a:r>
            <a:r>
              <a:rPr lang="zh-TW" altLang="en-US" sz="1599" dirty="0">
                <a:solidFill>
                  <a:srgbClr val="FFFF0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FF09F8-7E6A-403C-862B-7D13D74A5DB6}"/>
              </a:ext>
            </a:extLst>
          </p:cNvPr>
          <p:cNvSpPr txBox="1"/>
          <p:nvPr/>
        </p:nvSpPr>
        <p:spPr>
          <a:xfrm>
            <a:off x="328566" y="175073"/>
            <a:ext cx="3433139" cy="14462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77"/>
            <a:r>
              <a:rPr lang="en-US" altLang="zh-TW" sz="4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3+2</a:t>
            </a:r>
            <a:r>
              <a:rPr lang="zh-TW" altLang="en-US" sz="4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新五專模式專班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326D6C34-6578-4E03-99E4-7F114BDCCEF3}"/>
              </a:ext>
            </a:extLst>
          </p:cNvPr>
          <p:cNvGrpSpPr/>
          <p:nvPr/>
        </p:nvGrpSpPr>
        <p:grpSpPr>
          <a:xfrm>
            <a:off x="5991565" y="2259583"/>
            <a:ext cx="3896398" cy="1200200"/>
            <a:chOff x="-188502" y="2987505"/>
            <a:chExt cx="3896612" cy="1200268"/>
          </a:xfrm>
        </p:grpSpPr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4D56C3D1-5EF1-4CE5-ADAF-2322B729E459}"/>
                </a:ext>
              </a:extLst>
            </p:cNvPr>
            <p:cNvSpPr txBox="1"/>
            <p:nvPr/>
          </p:nvSpPr>
          <p:spPr>
            <a:xfrm>
              <a:off x="-188502" y="3438419"/>
              <a:ext cx="822625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7"/>
              <a:r>
                <a:rPr lang="zh-TW" altLang="en-US" sz="2400" b="1" dirty="0">
                  <a:solidFill>
                    <a:srgbClr val="5B9BD5"/>
                  </a:solidFill>
                  <a:latin typeface="微軟正黑體" panose="020B0604030504040204" pitchFamily="34" charset="-120"/>
                </a:rPr>
                <a:t>技高</a:t>
              </a: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3564C38B-58E9-4651-B3DD-9ACDD64B90AE}"/>
                </a:ext>
              </a:extLst>
            </p:cNvPr>
            <p:cNvSpPr txBox="1"/>
            <p:nvPr/>
          </p:nvSpPr>
          <p:spPr>
            <a:xfrm>
              <a:off x="2885485" y="3425793"/>
              <a:ext cx="822625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200" b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defTabSz="914277"/>
              <a:r>
                <a:rPr lang="zh-TW" altLang="en-US" sz="2400" dirty="0">
                  <a:solidFill>
                    <a:srgbClr val="5B9BD5"/>
                  </a:solidFill>
                </a:rPr>
                <a:t>二專</a:t>
              </a:r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46E07AB0-B03C-4F57-AC78-0695BCF9362F}"/>
                </a:ext>
              </a:extLst>
            </p:cNvPr>
            <p:cNvGrpSpPr/>
            <p:nvPr/>
          </p:nvGrpSpPr>
          <p:grpSpPr>
            <a:xfrm>
              <a:off x="658659" y="3142851"/>
              <a:ext cx="811273" cy="923252"/>
              <a:chOff x="1142071" y="2892543"/>
              <a:chExt cx="688793" cy="783867"/>
            </a:xfrm>
          </p:grpSpPr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69562857-C0E2-40F7-9410-0BFC0641AA77}"/>
                  </a:ext>
                </a:extLst>
              </p:cNvPr>
              <p:cNvSpPr/>
              <p:nvPr/>
            </p:nvSpPr>
            <p:spPr>
              <a:xfrm>
                <a:off x="1142071" y="3027777"/>
                <a:ext cx="586513" cy="586514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77"/>
                <a:endParaRPr lang="zh-TW" altLang="en-US" sz="1599">
                  <a:solidFill>
                    <a:srgbClr val="006600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A26F46E6-6094-4B98-820B-5CA8084E46E6}"/>
                  </a:ext>
                </a:extLst>
              </p:cNvPr>
              <p:cNvSpPr txBox="1"/>
              <p:nvPr/>
            </p:nvSpPr>
            <p:spPr>
              <a:xfrm>
                <a:off x="1207675" y="2892543"/>
                <a:ext cx="623189" cy="78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77"/>
                <a:r>
                  <a:rPr lang="en-US" altLang="zh-TW" sz="5399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  <a:ea typeface="新細明體" panose="02020500000000000000" pitchFamily="18" charset="-120"/>
                  </a:rPr>
                  <a:t>3</a:t>
                </a:r>
                <a:endParaRPr lang="zh-TW" altLang="en-US" sz="53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8A1AA384-62EA-4EDC-AB6E-3F7AC3E33A1C}"/>
                </a:ext>
              </a:extLst>
            </p:cNvPr>
            <p:cNvGrpSpPr/>
            <p:nvPr/>
          </p:nvGrpSpPr>
          <p:grpSpPr>
            <a:xfrm>
              <a:off x="2144027" y="3163241"/>
              <a:ext cx="707675" cy="923252"/>
              <a:chOff x="1134938" y="2909853"/>
              <a:chExt cx="600836" cy="783867"/>
            </a:xfrm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4B3CE24-3716-4456-B243-9101EAB78E59}"/>
                  </a:ext>
                </a:extLst>
              </p:cNvPr>
              <p:cNvSpPr/>
              <p:nvPr/>
            </p:nvSpPr>
            <p:spPr>
              <a:xfrm>
                <a:off x="1134938" y="3022842"/>
                <a:ext cx="600836" cy="600838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77"/>
                <a:endParaRPr lang="zh-TW" altLang="en-US" sz="1599" dirty="0">
                  <a:solidFill>
                    <a:srgbClr val="006600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D99CFAB-B397-4564-BA18-D7363DE114C0}"/>
                  </a:ext>
                </a:extLst>
              </p:cNvPr>
              <p:cNvSpPr txBox="1"/>
              <p:nvPr/>
            </p:nvSpPr>
            <p:spPr>
              <a:xfrm>
                <a:off x="1214865" y="2909853"/>
                <a:ext cx="496583" cy="783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77"/>
                <a:r>
                  <a:rPr lang="en-US" altLang="zh-TW" sz="5399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  <a:ea typeface="新細明體" panose="02020500000000000000" pitchFamily="18" charset="-120"/>
                  </a:rPr>
                  <a:t>2</a:t>
                </a:r>
                <a:endParaRPr lang="zh-TW" altLang="en-US" sz="53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5C6989A0-D74E-4EF8-BE30-E8E8DB780C97}"/>
                </a:ext>
              </a:extLst>
            </p:cNvPr>
            <p:cNvSpPr txBox="1"/>
            <p:nvPr/>
          </p:nvSpPr>
          <p:spPr>
            <a:xfrm>
              <a:off x="1449852" y="2987505"/>
              <a:ext cx="723900" cy="120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7"/>
              <a:r>
                <a:rPr lang="en-US" altLang="zh-TW" sz="7199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+</a:t>
              </a:r>
              <a:endParaRPr lang="zh-TW" altLang="en-US" sz="7199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id="{7CA064D0-20D0-47AA-A01E-5B77A98805FF}"/>
              </a:ext>
            </a:extLst>
          </p:cNvPr>
          <p:cNvSpPr/>
          <p:nvPr/>
        </p:nvSpPr>
        <p:spPr>
          <a:xfrm>
            <a:off x="6258698" y="4210260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3346E0F-C8A7-4D2B-B8F5-6178F92C73B6}"/>
              </a:ext>
            </a:extLst>
          </p:cNvPr>
          <p:cNvSpPr/>
          <p:nvPr/>
        </p:nvSpPr>
        <p:spPr>
          <a:xfrm>
            <a:off x="8301780" y="4213534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BBB9193-1819-4309-A11F-4779C6125B7C}"/>
              </a:ext>
            </a:extLst>
          </p:cNvPr>
          <p:cNvSpPr/>
          <p:nvPr/>
        </p:nvSpPr>
        <p:spPr>
          <a:xfrm>
            <a:off x="10309780" y="4186165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42571510-8B21-4D44-A5CC-7FD04F4A79EE}"/>
              </a:ext>
            </a:extLst>
          </p:cNvPr>
          <p:cNvSpPr txBox="1"/>
          <p:nvPr/>
        </p:nvSpPr>
        <p:spPr>
          <a:xfrm>
            <a:off x="6631432" y="3897478"/>
            <a:ext cx="723860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7199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7199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D0FB7136-F255-44BE-A8AF-AB52CE9BD7FB}"/>
              </a:ext>
            </a:extLst>
          </p:cNvPr>
          <p:cNvSpPr txBox="1"/>
          <p:nvPr/>
        </p:nvSpPr>
        <p:spPr>
          <a:xfrm>
            <a:off x="8647019" y="3911051"/>
            <a:ext cx="723860" cy="12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7199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+</a:t>
            </a:r>
            <a:endParaRPr lang="zh-TW" altLang="en-US" sz="7199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321F313A-8C15-48AD-90EF-1D3234B70A14}"/>
              </a:ext>
            </a:extLst>
          </p:cNvPr>
          <p:cNvSpPr txBox="1"/>
          <p:nvPr/>
        </p:nvSpPr>
        <p:spPr>
          <a:xfrm>
            <a:off x="8665679" y="4613877"/>
            <a:ext cx="599738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6599" dirty="0">
                <a:ln w="0"/>
                <a:solidFill>
                  <a:srgbClr val="5B9BD5"/>
                </a:solidFill>
                <a:latin typeface="Calibri" panose="020F0502020204030204"/>
                <a:ea typeface="新細明體" panose="02020500000000000000" pitchFamily="18" charset="-120"/>
              </a:rPr>
              <a:t>2</a:t>
            </a:r>
            <a:endParaRPr lang="zh-TW" altLang="en-US" sz="6599" dirty="0">
              <a:ln w="0"/>
              <a:solidFill>
                <a:srgbClr val="5B9BD5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820D2C8D-58E6-4860-9EE0-CEF00DEB2DA1}"/>
              </a:ext>
            </a:extLst>
          </p:cNvPr>
          <p:cNvSpPr txBox="1"/>
          <p:nvPr/>
        </p:nvSpPr>
        <p:spPr>
          <a:xfrm>
            <a:off x="10260148" y="4209421"/>
            <a:ext cx="14321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年考</a:t>
            </a: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9912209-7380-450A-A794-197D5C993430}"/>
              </a:ext>
            </a:extLst>
          </p:cNvPr>
          <p:cNvSpPr txBox="1"/>
          <p:nvPr/>
        </p:nvSpPr>
        <p:spPr>
          <a:xfrm>
            <a:off x="10442440" y="4925769"/>
            <a:ext cx="118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zh-TW" altLang="en-US" sz="3600" b="1" dirty="0">
                <a:ln w="0"/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碩士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4198E01-CEFD-4F77-A12B-7B94A9040C68}"/>
              </a:ext>
            </a:extLst>
          </p:cNvPr>
          <p:cNvSpPr/>
          <p:nvPr/>
        </p:nvSpPr>
        <p:spPr>
          <a:xfrm>
            <a:off x="4262065" y="4204205"/>
            <a:ext cx="1341047" cy="133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850C13FB-562F-4C2B-BF6E-E97F38102A25}"/>
              </a:ext>
            </a:extLst>
          </p:cNvPr>
          <p:cNvSpPr txBox="1"/>
          <p:nvPr/>
        </p:nvSpPr>
        <p:spPr>
          <a:xfrm>
            <a:off x="4406121" y="4378680"/>
            <a:ext cx="106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直接就業</a:t>
            </a: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628976B1-4E3B-491D-A880-4C63463F339C}"/>
              </a:ext>
            </a:extLst>
          </p:cNvPr>
          <p:cNvSpPr txBox="1"/>
          <p:nvPr/>
        </p:nvSpPr>
        <p:spPr>
          <a:xfrm>
            <a:off x="6362040" y="4575740"/>
            <a:ext cx="1237705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7"/>
            <a:r>
              <a:rPr lang="en-US" altLang="zh-TW" sz="6599" dirty="0">
                <a:ln w="0"/>
                <a:solidFill>
                  <a:srgbClr val="5B9BD5"/>
                </a:solidFill>
                <a:latin typeface="Calibri" panose="020F0502020204030204"/>
                <a:ea typeface="新細明體" panose="02020500000000000000" pitchFamily="18" charset="-120"/>
              </a:rPr>
              <a:t>2N</a:t>
            </a:r>
            <a:endParaRPr lang="zh-TW" altLang="en-US" sz="6599" dirty="0">
              <a:ln w="0"/>
              <a:solidFill>
                <a:srgbClr val="5B9BD5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D26383B-FE31-4319-BE7B-090B50B72087}"/>
              </a:ext>
            </a:extLst>
          </p:cNvPr>
          <p:cNvCxnSpPr>
            <a:cxnSpLocks/>
          </p:cNvCxnSpPr>
          <p:nvPr/>
        </p:nvCxnSpPr>
        <p:spPr>
          <a:xfrm>
            <a:off x="4893866" y="3800945"/>
            <a:ext cx="6086895" cy="0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36CCB58B-A7D7-432F-8F69-F8FF4BD52328}"/>
              </a:ext>
            </a:extLst>
          </p:cNvPr>
          <p:cNvSpPr txBox="1"/>
          <p:nvPr/>
        </p:nvSpPr>
        <p:spPr>
          <a:xfrm>
            <a:off x="5673979" y="5712482"/>
            <a:ext cx="2466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就業且於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二技進修部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在職進修</a:t>
            </a: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2DDFCBF0-5266-4565-A034-7B6D624148F9}"/>
              </a:ext>
            </a:extLst>
          </p:cNvPr>
          <p:cNvSpPr txBox="1"/>
          <p:nvPr/>
        </p:nvSpPr>
        <p:spPr>
          <a:xfrm>
            <a:off x="7840877" y="5866086"/>
            <a:ext cx="24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升讀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二技日間部</a:t>
            </a: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4577D595-945F-4698-B2C3-E5E81724D456}"/>
              </a:ext>
            </a:extLst>
          </p:cNvPr>
          <p:cNvSpPr txBox="1"/>
          <p:nvPr/>
        </p:nvSpPr>
        <p:spPr>
          <a:xfrm>
            <a:off x="10125374" y="5726827"/>
            <a:ext cx="1701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二專畢業</a:t>
            </a:r>
            <a:endParaRPr lang="en-US" altLang="zh-TW" sz="20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en-US" altLang="zh-TW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年以上可報考碩一</a:t>
            </a:r>
          </a:p>
        </p:txBody>
      </p: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D4B28C25-6660-4D8F-B35B-E636765ED48A}"/>
              </a:ext>
            </a:extLst>
          </p:cNvPr>
          <p:cNvSpPr txBox="1"/>
          <p:nvPr/>
        </p:nvSpPr>
        <p:spPr>
          <a:xfrm>
            <a:off x="4198877" y="5952232"/>
            <a:ext cx="149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7"/>
            <a:r>
              <a:rPr lang="zh-TW" altLang="en-US" sz="20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畢業即就業</a:t>
            </a:r>
          </a:p>
        </p:txBody>
      </p:sp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E38B0813-32B7-4689-888D-7340EA9319FB}"/>
              </a:ext>
            </a:extLst>
          </p:cNvPr>
          <p:cNvCxnSpPr>
            <a:cxnSpLocks/>
          </p:cNvCxnSpPr>
          <p:nvPr/>
        </p:nvCxnSpPr>
        <p:spPr>
          <a:xfrm flipH="1" flipV="1">
            <a:off x="4911282" y="3779578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>
            <a:extLst>
              <a:ext uri="{FF2B5EF4-FFF2-40B4-BE49-F238E27FC236}">
                <a16:creationId xmlns:a16="http://schemas.microsoft.com/office/drawing/2014/main" id="{268973DF-A7F3-439D-88E7-BEA14BDDC174}"/>
              </a:ext>
            </a:extLst>
          </p:cNvPr>
          <p:cNvCxnSpPr>
            <a:cxnSpLocks/>
          </p:cNvCxnSpPr>
          <p:nvPr/>
        </p:nvCxnSpPr>
        <p:spPr>
          <a:xfrm flipH="1" flipV="1">
            <a:off x="10970581" y="3770247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>
            <a:extLst>
              <a:ext uri="{FF2B5EF4-FFF2-40B4-BE49-F238E27FC236}">
                <a16:creationId xmlns:a16="http://schemas.microsoft.com/office/drawing/2014/main" id="{7D19C0CD-41A8-4DBB-B0DF-FC702923197B}"/>
              </a:ext>
            </a:extLst>
          </p:cNvPr>
          <p:cNvCxnSpPr>
            <a:cxnSpLocks/>
          </p:cNvCxnSpPr>
          <p:nvPr/>
        </p:nvCxnSpPr>
        <p:spPr>
          <a:xfrm flipH="1" flipV="1">
            <a:off x="8969991" y="3779578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>
            <a:extLst>
              <a:ext uri="{FF2B5EF4-FFF2-40B4-BE49-F238E27FC236}">
                <a16:creationId xmlns:a16="http://schemas.microsoft.com/office/drawing/2014/main" id="{8F678BD9-E816-498E-BE99-7F18254158F5}"/>
              </a:ext>
            </a:extLst>
          </p:cNvPr>
          <p:cNvCxnSpPr>
            <a:cxnSpLocks/>
          </p:cNvCxnSpPr>
          <p:nvPr/>
        </p:nvCxnSpPr>
        <p:spPr>
          <a:xfrm flipH="1" flipV="1">
            <a:off x="6929438" y="3779578"/>
            <a:ext cx="1" cy="323982"/>
          </a:xfrm>
          <a:prstGeom prst="line">
            <a:avLst/>
          </a:prstGeom>
          <a:ln w="57150">
            <a:solidFill>
              <a:srgbClr val="5B9B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17FE8DD-DAD4-408D-A7CE-69CEF0831606}"/>
              </a:ext>
            </a:extLst>
          </p:cNvPr>
          <p:cNvSpPr/>
          <p:nvPr/>
        </p:nvSpPr>
        <p:spPr>
          <a:xfrm>
            <a:off x="4120096" y="4097832"/>
            <a:ext cx="1637503" cy="2630254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33B65625-0AB8-487B-9672-2C096E706D6F}"/>
              </a:ext>
            </a:extLst>
          </p:cNvPr>
          <p:cNvSpPr/>
          <p:nvPr/>
        </p:nvSpPr>
        <p:spPr>
          <a:xfrm>
            <a:off x="8147252" y="4107163"/>
            <a:ext cx="1637503" cy="2630254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7ECF64E7-71FB-40DE-8CFD-73685A1D1487}"/>
              </a:ext>
            </a:extLst>
          </p:cNvPr>
          <p:cNvSpPr/>
          <p:nvPr/>
        </p:nvSpPr>
        <p:spPr>
          <a:xfrm>
            <a:off x="10161253" y="4105434"/>
            <a:ext cx="1637503" cy="263025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E11E4838-EC36-4749-B7B5-85AD8EE1029E}"/>
              </a:ext>
            </a:extLst>
          </p:cNvPr>
          <p:cNvSpPr/>
          <p:nvPr/>
        </p:nvSpPr>
        <p:spPr>
          <a:xfrm>
            <a:off x="6092496" y="4114765"/>
            <a:ext cx="1637503" cy="263025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E8D7CF53-BCFD-41A4-A6AA-9C8EE26745B4}"/>
              </a:ext>
            </a:extLst>
          </p:cNvPr>
          <p:cNvGrpSpPr/>
          <p:nvPr/>
        </p:nvGrpSpPr>
        <p:grpSpPr>
          <a:xfrm rot="300532">
            <a:off x="10116885" y="2657268"/>
            <a:ext cx="1513480" cy="870733"/>
            <a:chOff x="8968576" y="458172"/>
            <a:chExt cx="1966183" cy="1149154"/>
          </a:xfrm>
        </p:grpSpPr>
        <p:sp>
          <p:nvSpPr>
            <p:cNvPr id="122" name="橢圓 121">
              <a:extLst>
                <a:ext uri="{FF2B5EF4-FFF2-40B4-BE49-F238E27FC236}">
                  <a16:creationId xmlns:a16="http://schemas.microsoft.com/office/drawing/2014/main" id="{2A468D35-D41F-4C09-B998-B04C2612E54B}"/>
                </a:ext>
              </a:extLst>
            </p:cNvPr>
            <p:cNvSpPr/>
            <p:nvPr/>
          </p:nvSpPr>
          <p:spPr>
            <a:xfrm>
              <a:off x="8968576" y="458172"/>
              <a:ext cx="1966183" cy="114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7"/>
              <a:endParaRPr lang="zh-TW" altLang="en-US" sz="1799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560FD704-802B-4C62-A958-38F271F09B06}"/>
                </a:ext>
              </a:extLst>
            </p:cNvPr>
            <p:cNvSpPr/>
            <p:nvPr/>
          </p:nvSpPr>
          <p:spPr>
            <a:xfrm>
              <a:off x="9049557" y="512000"/>
              <a:ext cx="1804206" cy="1054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77"/>
              <a:endParaRPr lang="zh-TW" altLang="en-US" sz="1799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4" name="文字方塊 123">
              <a:extLst>
                <a:ext uri="{FF2B5EF4-FFF2-40B4-BE49-F238E27FC236}">
                  <a16:creationId xmlns:a16="http://schemas.microsoft.com/office/drawing/2014/main" id="{A5CBF320-C16A-4C75-9D5C-CFA0A200B244}"/>
                </a:ext>
              </a:extLst>
            </p:cNvPr>
            <p:cNvSpPr txBox="1"/>
            <p:nvPr/>
          </p:nvSpPr>
          <p:spPr>
            <a:xfrm>
              <a:off x="9030025" y="644419"/>
              <a:ext cx="1884354" cy="60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77"/>
              <a:r>
                <a:rPr lang="zh-TW" altLang="en-US" sz="2400" b="1" dirty="0">
                  <a:ln w="0"/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多元進路</a:t>
              </a:r>
            </a:p>
          </p:txBody>
        </p:sp>
      </p:grpSp>
      <p:sp>
        <p:nvSpPr>
          <p:cNvPr id="125" name="Parallelogram 15">
            <a:extLst>
              <a:ext uri="{FF2B5EF4-FFF2-40B4-BE49-F238E27FC236}">
                <a16:creationId xmlns:a16="http://schemas.microsoft.com/office/drawing/2014/main" id="{48B0CDC7-F1C8-4820-9962-8806426DE66F}"/>
              </a:ext>
            </a:extLst>
          </p:cNvPr>
          <p:cNvSpPr/>
          <p:nvPr/>
        </p:nvSpPr>
        <p:spPr>
          <a:xfrm rot="17224455">
            <a:off x="11331228" y="2493255"/>
            <a:ext cx="534392" cy="5648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77"/>
            <a:endParaRPr lang="ko-KR" altLang="en-US" sz="2699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CD228DE8-6E43-45EC-A7C2-2386C9564B77}"/>
              </a:ext>
            </a:extLst>
          </p:cNvPr>
          <p:cNvSpPr txBox="1"/>
          <p:nvPr/>
        </p:nvSpPr>
        <p:spPr>
          <a:xfrm>
            <a:off x="4517258" y="514106"/>
            <a:ext cx="7188689" cy="91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77">
              <a:lnSpc>
                <a:spcPts val="2200"/>
              </a:lnSpc>
            </a:pPr>
            <a:r>
              <a:rPr lang="zh-TW" altLang="en-US" sz="1599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可透過單招管道甄試入學升讀科大（二專），免用統測成績，減輕學生升學壓力</a:t>
            </a:r>
            <a:r>
              <a:rPr lang="zh-TW" altLang="en-US" sz="159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；學生亦能修習技高與科大合作共構之課程內容，</a:t>
            </a:r>
            <a:r>
              <a:rPr lang="zh-TW" altLang="en-US" sz="1599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專注於專業技術能力培養</a:t>
            </a:r>
            <a:r>
              <a:rPr lang="zh-TW" altLang="en-US" sz="1599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，提升就業力。</a:t>
            </a: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85637954-BF57-4DF6-911C-A202ADB48979}"/>
              </a:ext>
            </a:extLst>
          </p:cNvPr>
          <p:cNvSpPr txBox="1"/>
          <p:nvPr/>
        </p:nvSpPr>
        <p:spPr>
          <a:xfrm>
            <a:off x="3918912" y="145913"/>
            <a:ext cx="6095665" cy="3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77">
              <a:lnSpc>
                <a:spcPts val="2200"/>
              </a:lnSpc>
            </a:pPr>
            <a:r>
              <a:rPr lang="zh-TW" altLang="en-US" sz="24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一、減輕升學壓力，專注學習專業技術：</a:t>
            </a:r>
            <a:endParaRPr lang="en-US" altLang="zh-TW" sz="2400" b="1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907EC0CC-2311-409C-8D2B-9691B5CE86C5}"/>
              </a:ext>
            </a:extLst>
          </p:cNvPr>
          <p:cNvSpPr txBox="1"/>
          <p:nvPr/>
        </p:nvSpPr>
        <p:spPr>
          <a:xfrm>
            <a:off x="3867995" y="1521484"/>
            <a:ext cx="6095665" cy="3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77">
              <a:lnSpc>
                <a:spcPts val="2200"/>
              </a:lnSpc>
            </a:pPr>
            <a:r>
              <a:rPr lang="zh-TW" altLang="en-US" sz="2400" b="1" dirty="0">
                <a:solidFill>
                  <a:srgbClr val="447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二、兼顧繼續升學與就業需求：</a:t>
            </a:r>
            <a:endParaRPr lang="en-US" altLang="zh-TW" sz="2400" b="1" dirty="0">
              <a:solidFill>
                <a:srgbClr val="4472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2" name="文字方塊 131">
            <a:extLst>
              <a:ext uri="{FF2B5EF4-FFF2-40B4-BE49-F238E27FC236}">
                <a16:creationId xmlns:a16="http://schemas.microsoft.com/office/drawing/2014/main" id="{86B772E3-32A3-4CCC-8461-FA2077D910A2}"/>
              </a:ext>
            </a:extLst>
          </p:cNvPr>
          <p:cNvSpPr txBox="1"/>
          <p:nvPr/>
        </p:nvSpPr>
        <p:spPr>
          <a:xfrm>
            <a:off x="4517258" y="1830763"/>
            <a:ext cx="7054606" cy="6331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lnSpc>
                <a:spcPts val="2200"/>
              </a:lnSpc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277"/>
            <a:r>
              <a:rPr lang="zh-TW" altLang="en-US" sz="1599" b="0" dirty="0">
                <a:solidFill>
                  <a:prstClr val="black"/>
                </a:solidFill>
              </a:rPr>
              <a:t>專班生</a:t>
            </a:r>
            <a:r>
              <a:rPr lang="zh-TW" altLang="en-US" sz="1599" dirty="0">
                <a:solidFill>
                  <a:prstClr val="black"/>
                </a:solidFill>
              </a:rPr>
              <a:t>取得副學士學位</a:t>
            </a:r>
            <a:r>
              <a:rPr lang="zh-TW" altLang="en-US" sz="1599" b="0" dirty="0">
                <a:solidFill>
                  <a:prstClr val="black"/>
                </a:solidFill>
              </a:rPr>
              <a:t>後，</a:t>
            </a:r>
            <a:r>
              <a:rPr lang="zh-TW" altLang="en-US" sz="1599" dirty="0">
                <a:solidFill>
                  <a:prstClr val="black"/>
                </a:solidFill>
              </a:rPr>
              <a:t>亦可銜接二技取得學士學位</a:t>
            </a:r>
            <a:r>
              <a:rPr lang="zh-TW" altLang="en-US" sz="1599" b="0" dirty="0">
                <a:solidFill>
                  <a:prstClr val="black"/>
                </a:solidFill>
              </a:rPr>
              <a:t>。如果對於先就業再深造有興趣者，還可以</a:t>
            </a:r>
            <a:r>
              <a:rPr lang="zh-TW" altLang="en-US" sz="1599" dirty="0">
                <a:solidFill>
                  <a:prstClr val="black"/>
                </a:solidFill>
              </a:rPr>
              <a:t>完成3+2並就業三年後，直接報考碩士班</a:t>
            </a:r>
            <a:r>
              <a:rPr lang="zh-TW" altLang="en-US" sz="1599" b="0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F1245E02-A463-4224-A2F6-BB7591AFD9E4}"/>
              </a:ext>
            </a:extLst>
          </p:cNvPr>
          <p:cNvSpPr/>
          <p:nvPr/>
        </p:nvSpPr>
        <p:spPr>
          <a:xfrm>
            <a:off x="7697899" y="3375911"/>
            <a:ext cx="509257" cy="442139"/>
          </a:xfrm>
          <a:prstGeom prst="downArrow">
            <a:avLst/>
          </a:prstGeom>
          <a:solidFill>
            <a:srgbClr val="4472C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7"/>
            <a:endParaRPr lang="zh-TW" altLang="en-US" sz="1799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6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新五專模式、升學就業沒煩惱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3">
            <a:extLst>
              <a:ext uri="{FF2B5EF4-FFF2-40B4-BE49-F238E27FC236}">
                <a16:creationId xmlns:a16="http://schemas.microsoft.com/office/drawing/2014/main" id="{019A4F68-2851-4538-B406-FA11F6589E0A}"/>
              </a:ext>
            </a:extLst>
          </p:cNvPr>
          <p:cNvSpPr txBox="1">
            <a:spLocks/>
          </p:cNvSpPr>
          <p:nvPr/>
        </p:nvSpPr>
        <p:spPr>
          <a:xfrm>
            <a:off x="186011" y="1516521"/>
            <a:ext cx="1880316" cy="448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辦理方式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356365E-20FD-4B1E-83BC-2DA5502E15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1651" y="2275768"/>
            <a:ext cx="9634298" cy="35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新五專模式、升學就業沒煩惱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2E5182F-2C19-4493-B2A8-B98BBCF31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96283"/>
              </p:ext>
            </p:extLst>
          </p:nvPr>
        </p:nvGraphicFramePr>
        <p:xfrm>
          <a:off x="1094704" y="1336388"/>
          <a:ext cx="10276095" cy="5023772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4494727">
                  <a:extLst>
                    <a:ext uri="{9D8B030D-6E8A-4147-A177-3AD203B41FA5}">
                      <a16:colId xmlns:a16="http://schemas.microsoft.com/office/drawing/2014/main" val="2214741914"/>
                    </a:ext>
                  </a:extLst>
                </a:gridCol>
                <a:gridCol w="5781368">
                  <a:extLst>
                    <a:ext uri="{9D8B030D-6E8A-4147-A177-3AD203B41FA5}">
                      <a16:colId xmlns:a16="http://schemas.microsoft.com/office/drawing/2014/main" val="643323235"/>
                    </a:ext>
                  </a:extLst>
                </a:gridCol>
              </a:tblGrid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本校辦理科班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合作學校及科系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92590"/>
                  </a:ext>
                </a:extLst>
              </a:tr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電子工程系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6124"/>
                  </a:ext>
                </a:extLst>
              </a:tr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59124"/>
                  </a:ext>
                </a:extLst>
              </a:tr>
              <a:tr h="1255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  <a:endParaRPr lang="en-US" altLang="zh-TW" sz="2400" b="1" dirty="0">
                        <a:solidFill>
                          <a:srgbClr val="00B0F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dirty="0">
                          <a:solidFill>
                            <a:srgbClr val="00B0F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餐旅暨會展行銷系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88209"/>
                  </a:ext>
                </a:extLst>
              </a:tr>
            </a:tbl>
          </a:graphicData>
        </a:graphic>
      </p:graphicFrame>
      <p:pic>
        <p:nvPicPr>
          <p:cNvPr id="15" name="圖片 14">
            <a:extLst>
              <a:ext uri="{FF2B5EF4-FFF2-40B4-BE49-F238E27FC236}">
                <a16:creationId xmlns:a16="http://schemas.microsoft.com/office/drawing/2014/main" id="{9FB28F95-80A4-4295-A3BC-79F45DC5A9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54" y="2717952"/>
            <a:ext cx="1181642" cy="10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5B60BBB-5DFB-4CCB-866C-A5F16BD9F3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54" y="3921860"/>
            <a:ext cx="1181642" cy="108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EE5CFC0-05D5-4203-A0F8-EA0B94DA45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89" y="5521612"/>
            <a:ext cx="2884800" cy="758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97494" y="262745"/>
            <a:ext cx="10852545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新五專模式 未來進路規劃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2F22221-7689-4264-98FD-6C4BD301496C}"/>
              </a:ext>
            </a:extLst>
          </p:cNvPr>
          <p:cNvGrpSpPr/>
          <p:nvPr/>
        </p:nvGrpSpPr>
        <p:grpSpPr>
          <a:xfrm>
            <a:off x="287212" y="1190757"/>
            <a:ext cx="11353812" cy="5202101"/>
            <a:chOff x="401781" y="566990"/>
            <a:chExt cx="11353812" cy="5202101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961ED33-6AA8-4A84-B6B3-0FAA337313A2}"/>
                </a:ext>
              </a:extLst>
            </p:cNvPr>
            <p:cNvGrpSpPr/>
            <p:nvPr/>
          </p:nvGrpSpPr>
          <p:grpSpPr>
            <a:xfrm>
              <a:off x="401781" y="566990"/>
              <a:ext cx="10903529" cy="4508094"/>
              <a:chOff x="401781" y="566990"/>
              <a:chExt cx="10903529" cy="4508094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05AB98DC-1E44-4791-9503-35E37066780F}"/>
                  </a:ext>
                </a:extLst>
              </p:cNvPr>
              <p:cNvGrpSpPr/>
              <p:nvPr/>
            </p:nvGrpSpPr>
            <p:grpSpPr>
              <a:xfrm>
                <a:off x="401781" y="2520435"/>
                <a:ext cx="3692237" cy="369332"/>
                <a:chOff x="387927" y="1246910"/>
                <a:chExt cx="3692237" cy="369332"/>
              </a:xfrm>
            </p:grpSpPr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E300C9D3-F9F9-4575-A6D4-DD9A200493B6}"/>
                    </a:ext>
                  </a:extLst>
                </p:cNvPr>
                <p:cNvSpPr txBox="1"/>
                <p:nvPr/>
              </p:nvSpPr>
              <p:spPr>
                <a:xfrm>
                  <a:off x="387927" y="1246910"/>
                  <a:ext cx="1593273" cy="369332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國中教育會考</a:t>
                  </a:r>
                </a:p>
              </p:txBody>
            </p:sp>
            <p:cxnSp>
              <p:nvCxnSpPr>
                <p:cNvPr id="48" name="直線單箭頭接點 47">
                  <a:extLst>
                    <a:ext uri="{FF2B5EF4-FFF2-40B4-BE49-F238E27FC236}">
                      <a16:creationId xmlns:a16="http://schemas.microsoft.com/office/drawing/2014/main" id="{4B9F6BBD-07A4-494B-BF76-F489EE32CA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81200" y="1431576"/>
                  <a:ext cx="40178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CE43E4EF-7282-431D-A905-E3E9680CDABB}"/>
                    </a:ext>
                  </a:extLst>
                </p:cNvPr>
                <p:cNvSpPr txBox="1"/>
                <p:nvPr/>
              </p:nvSpPr>
              <p:spPr>
                <a:xfrm>
                  <a:off x="2486891" y="1246910"/>
                  <a:ext cx="1593273" cy="369332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國立玉井工商</a:t>
                  </a:r>
                </a:p>
              </p:txBody>
            </p:sp>
          </p:grpSp>
          <p:sp>
            <p:nvSpPr>
              <p:cNvPr id="27" name="右大括弧 26">
                <a:extLst>
                  <a:ext uri="{FF2B5EF4-FFF2-40B4-BE49-F238E27FC236}">
                    <a16:creationId xmlns:a16="http://schemas.microsoft.com/office/drawing/2014/main" id="{AEAE8FCC-80E6-44FB-BA7F-FE86672FF82D}"/>
                  </a:ext>
                </a:extLst>
              </p:cNvPr>
              <p:cNvSpPr/>
              <p:nvPr/>
            </p:nvSpPr>
            <p:spPr>
              <a:xfrm rot="10800000">
                <a:off x="4294901" y="890156"/>
                <a:ext cx="457200" cy="3629890"/>
              </a:xfrm>
              <a:prstGeom prst="righ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2990BA8-FD3A-457B-B28E-8F6C5DF96250}"/>
                  </a:ext>
                </a:extLst>
              </p:cNvPr>
              <p:cNvSpPr txBox="1"/>
              <p:nvPr/>
            </p:nvSpPr>
            <p:spPr>
              <a:xfrm>
                <a:off x="4835229" y="705490"/>
                <a:ext cx="1011380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電子科</a:t>
                </a: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8B8495C-A336-400A-88D1-2B2149E705F4}"/>
                  </a:ext>
                </a:extLst>
              </p:cNvPr>
              <p:cNvSpPr txBox="1"/>
              <p:nvPr/>
            </p:nvSpPr>
            <p:spPr>
              <a:xfrm>
                <a:off x="4752101" y="2520435"/>
                <a:ext cx="1427017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資料處理科</a:t>
                </a: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BE9815-FA12-42F2-A93C-0F4B4C54AC19}"/>
                  </a:ext>
                </a:extLst>
              </p:cNvPr>
              <p:cNvSpPr txBox="1"/>
              <p:nvPr/>
            </p:nvSpPr>
            <p:spPr>
              <a:xfrm>
                <a:off x="4821374" y="4030570"/>
                <a:ext cx="1427017" cy="92333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餐飲管理科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廣告設計科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資料處理科</a:t>
                </a:r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70866C11-5662-48E0-85EE-3953569BD889}"/>
                  </a:ext>
                </a:extLst>
              </p:cNvPr>
              <p:cNvSpPr txBox="1"/>
              <p:nvPr/>
            </p:nvSpPr>
            <p:spPr>
              <a:xfrm>
                <a:off x="6712519" y="566990"/>
                <a:ext cx="1960418" cy="646331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國立虎尾科大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電子工程系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二專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2" name="直線單箭頭接點 31">
                <a:extLst>
                  <a:ext uri="{FF2B5EF4-FFF2-40B4-BE49-F238E27FC236}">
                    <a16:creationId xmlns:a16="http://schemas.microsoft.com/office/drawing/2014/main" id="{733A4FA6-409D-4DAF-8BB2-A51DA34DD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2754" y="907475"/>
                <a:ext cx="7758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>
                <a:extLst>
                  <a:ext uri="{FF2B5EF4-FFF2-40B4-BE49-F238E27FC236}">
                    <a16:creationId xmlns:a16="http://schemas.microsoft.com/office/drawing/2014/main" id="{F4463122-6CAC-4770-8D86-0500E6EBE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2937" y="914405"/>
                <a:ext cx="53340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C5A908C-D465-4B03-97C4-978C30A42801}"/>
                  </a:ext>
                </a:extLst>
              </p:cNvPr>
              <p:cNvSpPr txBox="1"/>
              <p:nvPr/>
            </p:nvSpPr>
            <p:spPr>
              <a:xfrm>
                <a:off x="9251355" y="584309"/>
                <a:ext cx="1960418" cy="64633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國立虎尾科大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電子工程系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二技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8B82FB77-CC46-4A3C-BFD4-AD0517E1A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9118" y="2712030"/>
                <a:ext cx="4295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9AC06DAF-4DCF-495F-863D-EDC86C0418D4}"/>
                  </a:ext>
                </a:extLst>
              </p:cNvPr>
              <p:cNvSpPr txBox="1"/>
              <p:nvPr/>
            </p:nvSpPr>
            <p:spPr>
              <a:xfrm>
                <a:off x="6712519" y="2381935"/>
                <a:ext cx="1960418" cy="646331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國立勤益科大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資訊管理系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二專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7" name="直線單箭頭接點 36">
                <a:extLst>
                  <a:ext uri="{FF2B5EF4-FFF2-40B4-BE49-F238E27FC236}">
                    <a16:creationId xmlns:a16="http://schemas.microsoft.com/office/drawing/2014/main" id="{759945B0-FD29-4EC4-A60C-4D13B5692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164" y="4474920"/>
                <a:ext cx="4295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7DF5F90-6673-4713-A199-837E0BF0062F}"/>
                  </a:ext>
                </a:extLst>
              </p:cNvPr>
              <p:cNvSpPr txBox="1"/>
              <p:nvPr/>
            </p:nvSpPr>
            <p:spPr>
              <a:xfrm>
                <a:off x="6719426" y="4068624"/>
                <a:ext cx="2078210" cy="923330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國立高雄餐旅大學</a:t>
                </a:r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餐旅暨會展行銷系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二專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E1D5FE37-75E0-4136-B567-4379CA9E6E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2937" y="2381935"/>
                <a:ext cx="443354" cy="3197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C0442317-BE7F-4CA5-BE2F-73D33F30F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2937" y="2726454"/>
                <a:ext cx="443354" cy="30181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30A2357A-94BC-4321-924E-04B676F45241}"/>
                  </a:ext>
                </a:extLst>
              </p:cNvPr>
              <p:cNvSpPr txBox="1"/>
              <p:nvPr/>
            </p:nvSpPr>
            <p:spPr>
              <a:xfrm>
                <a:off x="9206338" y="2151103"/>
                <a:ext cx="1960418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科大端媒合就業</a:t>
                </a:r>
              </a:p>
            </p:txBody>
          </p:sp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3F90065-A0B3-426E-A504-C62CC24A0E06}"/>
                  </a:ext>
                </a:extLst>
              </p:cNvPr>
              <p:cNvSpPr txBox="1"/>
              <p:nvPr/>
            </p:nvSpPr>
            <p:spPr>
              <a:xfrm>
                <a:off x="9206338" y="2843600"/>
                <a:ext cx="1960418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升讀二技</a:t>
                </a:r>
              </a:p>
            </p:txBody>
          </p:sp>
          <p:cxnSp>
            <p:nvCxnSpPr>
              <p:cNvPr id="43" name="直線單箭頭接點 42">
                <a:extLst>
                  <a:ext uri="{FF2B5EF4-FFF2-40B4-BE49-F238E27FC236}">
                    <a16:creationId xmlns:a16="http://schemas.microsoft.com/office/drawing/2014/main" id="{C9B4252D-4FF6-49B8-B658-601298F54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491" y="4244087"/>
                <a:ext cx="443354" cy="3197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CC7E6D51-42A5-4B02-AA0A-FD33604B6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1491" y="4588606"/>
                <a:ext cx="443354" cy="30181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3C4E980-1B63-424C-BD94-F1EC75D86D82}"/>
                  </a:ext>
                </a:extLst>
              </p:cNvPr>
              <p:cNvSpPr txBox="1"/>
              <p:nvPr/>
            </p:nvSpPr>
            <p:spPr>
              <a:xfrm>
                <a:off x="9344892" y="4013255"/>
                <a:ext cx="1960418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科大端媒合就業</a:t>
                </a: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7D598C5-C7B7-4F81-8CBA-767D27C6840B}"/>
                  </a:ext>
                </a:extLst>
              </p:cNvPr>
              <p:cNvSpPr txBox="1"/>
              <p:nvPr/>
            </p:nvSpPr>
            <p:spPr>
              <a:xfrm>
                <a:off x="9344892" y="4705752"/>
                <a:ext cx="1960418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升讀二技</a:t>
                </a:r>
              </a:p>
            </p:txBody>
          </p: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0B50D5F-8C5E-4EDF-91B5-E8CAAE994FB1}"/>
                </a:ext>
              </a:extLst>
            </p:cNvPr>
            <p:cNvSpPr txBox="1"/>
            <p:nvPr/>
          </p:nvSpPr>
          <p:spPr>
            <a:xfrm>
              <a:off x="6750612" y="5372055"/>
              <a:ext cx="1960418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取得副學士學位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05343EB-7E4D-4580-81F7-0BD412B2A72E}"/>
                </a:ext>
              </a:extLst>
            </p:cNvPr>
            <p:cNvSpPr txBox="1"/>
            <p:nvPr/>
          </p:nvSpPr>
          <p:spPr>
            <a:xfrm>
              <a:off x="9344892" y="5399759"/>
              <a:ext cx="1960418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取得學士學位</a:t>
              </a:r>
            </a:p>
          </p:txBody>
        </p: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501A8F61-48B2-469F-97B1-D7D4866102E6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11211773" y="907475"/>
              <a:ext cx="536882" cy="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447BC17-5FA9-4AD6-ADBF-F260F0D00629}"/>
                </a:ext>
              </a:extLst>
            </p:cNvPr>
            <p:cNvCxnSpPr>
              <a:cxnSpLocks/>
            </p:cNvCxnSpPr>
            <p:nvPr/>
          </p:nvCxnSpPr>
          <p:spPr>
            <a:xfrm>
              <a:off x="11170182" y="3028266"/>
              <a:ext cx="5784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5463D6B-1D32-459A-8D62-D4F4E5EED918}"/>
                </a:ext>
              </a:extLst>
            </p:cNvPr>
            <p:cNvCxnSpPr/>
            <p:nvPr/>
          </p:nvCxnSpPr>
          <p:spPr>
            <a:xfrm>
              <a:off x="11287984" y="4883488"/>
              <a:ext cx="467609" cy="69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2ADF72FD-56A1-43D8-A103-EB301E052CF1}"/>
                </a:ext>
              </a:extLst>
            </p:cNvPr>
            <p:cNvCxnSpPr>
              <a:cxnSpLocks/>
            </p:cNvCxnSpPr>
            <p:nvPr/>
          </p:nvCxnSpPr>
          <p:spPr>
            <a:xfrm>
              <a:off x="11748655" y="928255"/>
              <a:ext cx="6938" cy="46561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56885E3A-A8DE-4F71-8C2F-C838C1C2E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12673" y="5602831"/>
              <a:ext cx="3429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4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041BB3E-7E92-4B36-982D-EDD5E19E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610" y="649885"/>
            <a:ext cx="6353046" cy="581772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115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開設班別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463C7F-B723-4DC1-831A-9581ECA01C94}"/>
              </a:ext>
            </a:extLst>
          </p:cNvPr>
          <p:cNvSpPr/>
          <p:nvPr/>
        </p:nvSpPr>
        <p:spPr>
          <a:xfrm>
            <a:off x="1854558" y="543520"/>
            <a:ext cx="8558154" cy="699136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4236C9F-B4C6-47AF-880C-95E9D471F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12569"/>
              </p:ext>
            </p:extLst>
          </p:nvPr>
        </p:nvGraphicFramePr>
        <p:xfrm>
          <a:off x="1912272" y="1510137"/>
          <a:ext cx="8500441" cy="5295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9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 制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科別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學生數</a:t>
                      </a:r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普通型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高級中等學校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普通科</a:t>
                      </a:r>
                      <a:endParaRPr lang="en-US" altLang="zh-TW" sz="20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4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技術型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高級中等學校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食品加工科</a:t>
                      </a:r>
                      <a:r>
                        <a:rPr lang="zh-TW" altLang="en-US" sz="2000" b="1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endParaRPr lang="en-US" altLang="zh-TW" sz="2000" b="1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電子科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電機科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華康粗黑體" pitchFamily="49" charset="-120"/>
                        <a:ea typeface="華康粗黑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資料處理科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pPr algn="ctr"/>
                      <a:endParaRPr lang="en-US" altLang="zh-TW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餐飲管理科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pPr algn="ctr"/>
                      <a:endParaRPr lang="en-US" altLang="zh-TW" sz="2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廣告設計科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94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實用技能學程</a:t>
                      </a:r>
                      <a:endParaRPr lang="zh-TW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餐飲技術科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廣告技術科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視聽電子修護科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輪設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en-US" altLang="zh-TW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76">
            <a:extLst>
              <a:ext uri="{FF2B5EF4-FFF2-40B4-BE49-F238E27FC236}">
                <a16:creationId xmlns:a16="http://schemas.microsoft.com/office/drawing/2014/main" id="{72E04F6C-0C88-4473-AD10-EF10D7112EE4}"/>
              </a:ext>
            </a:extLst>
          </p:cNvPr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C4B5AC5-8A77-4E4A-AE8D-360D92B4B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" y="-6912"/>
            <a:ext cx="1625207" cy="180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6EA7E6E4-D2EC-491C-BCFC-B011E5BA0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" y="1829470"/>
            <a:ext cx="1928330" cy="180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766A387-8CDB-4E6C-8222-0C8618B7B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" y="3471753"/>
            <a:ext cx="1630133" cy="180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C7BB27A5-78DA-4232-91C6-E64CA9F77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05" y="620551"/>
            <a:ext cx="1630939" cy="180000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C0C480A8-BFCC-4136-9F8B-C3600ABFD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12" y="2626438"/>
            <a:ext cx="1851324" cy="18000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D725F05-3C83-49BA-B116-67DB480E4B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89" y="4851936"/>
            <a:ext cx="1711211" cy="1800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DDCC9802-19E0-4E34-8F01-485E38733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" y="5136603"/>
            <a:ext cx="11875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4656" y="448819"/>
            <a:ext cx="10852544" cy="487754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提供豐厚資源支持，鼓勵學子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7494" y="1124744"/>
            <a:ext cx="10644932" cy="54705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交通車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補助方案，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全額補助</a:t>
            </a:r>
            <a:endParaRPr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搭乘學校專車，不限身份。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3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3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學生住宿免費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，提供學生優質生活環境。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學校募集各種社會資源，以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教育儲蓄戶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形式，每年皆給許多弱勢同學獎金補助。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新生入學獎學金</a:t>
            </a:r>
            <a:endParaRPr lang="en-US" altLang="zh-TW" sz="2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63368"/>
              </p:ext>
            </p:extLst>
          </p:nvPr>
        </p:nvGraphicFramePr>
        <p:xfrm>
          <a:off x="2549256" y="3763107"/>
          <a:ext cx="7093487" cy="2337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3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學習區完全免試入學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3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獎勵國中畢業生升學當地高級中等學校獎學金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3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高職優質化就近入學勵學金</a:t>
                      </a:r>
                      <a:endParaRPr lang="zh-TW" altLang="en-US" sz="20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707AB08-2EC0-43A9-B320-3CE2FC495082}"/>
              </a:ext>
            </a:extLst>
          </p:cNvPr>
          <p:cNvSpPr/>
          <p:nvPr/>
        </p:nvSpPr>
        <p:spPr>
          <a:xfrm>
            <a:off x="897494" y="262744"/>
            <a:ext cx="10852545" cy="795051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196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2130" y="360465"/>
            <a:ext cx="7002322" cy="629587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在地優質的技術型高中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0836" y="1220796"/>
            <a:ext cx="8619203" cy="553417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校務評鑑</a:t>
            </a:r>
            <a:r>
              <a:rPr lang="en-US" altLang="zh-TW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(106</a:t>
            </a: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年上半年度</a:t>
            </a:r>
            <a:r>
              <a:rPr lang="en-US" altLang="zh-TW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各項評鑑指標成績優異：校長領導、課程教學、師資質量、學務輔導、環境設備、社群互動、實習輔導、績效表現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總評 「優等」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十二年國教課綱前導學校</a:t>
            </a:r>
            <a:endParaRPr lang="en-US" altLang="zh-TW" sz="20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半導體課程計畫執行學校</a:t>
            </a:r>
            <a:endParaRPr lang="en-US" altLang="zh-TW" sz="20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校園雙語生活化執行學校</a:t>
            </a:r>
            <a:endParaRPr lang="en-US" altLang="zh-TW" sz="2000" b="1" dirty="0">
              <a:solidFill>
                <a:srgbClr val="DE4B5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學年度再度獲選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6636" lvl="4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3836" lvl="4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6636" lvl="4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6636" lvl="4" indent="0">
              <a:lnSpc>
                <a:spcPct val="100000"/>
              </a:lnSpc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 1 7"/>
          <p:cNvSpPr/>
          <p:nvPr/>
        </p:nvSpPr>
        <p:spPr>
          <a:xfrm>
            <a:off x="719159" y="1140526"/>
            <a:ext cx="2036923" cy="1546405"/>
          </a:xfrm>
          <a:prstGeom prst="irregularSeal1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 等</a:t>
            </a:r>
          </a:p>
        </p:txBody>
      </p:sp>
      <p:sp>
        <p:nvSpPr>
          <p:cNvPr id="9" name="波浪 8"/>
          <p:cNvSpPr/>
          <p:nvPr/>
        </p:nvSpPr>
        <p:spPr>
          <a:xfrm>
            <a:off x="909528" y="3108068"/>
            <a:ext cx="1656184" cy="1063002"/>
          </a:xfrm>
          <a:prstGeom prst="wave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榮 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B2A1E9-4C88-4F7A-9BD1-E2E495459808}"/>
              </a:ext>
            </a:extLst>
          </p:cNvPr>
          <p:cNvSpPr/>
          <p:nvPr/>
        </p:nvSpPr>
        <p:spPr>
          <a:xfrm>
            <a:off x="897494" y="262744"/>
            <a:ext cx="10852545" cy="795051"/>
          </a:xfrm>
          <a:prstGeom prst="rect">
            <a:avLst/>
          </a:prstGeom>
          <a:noFill/>
          <a:ln w="38100">
            <a:solidFill>
              <a:srgbClr val="DE4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3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8564880" y="5384482"/>
            <a:ext cx="2773680" cy="1473518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9497658" y="6375559"/>
            <a:ext cx="908124" cy="482441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220531" y="0"/>
            <a:ext cx="4219389" cy="2241551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V="1">
            <a:off x="912913" y="0"/>
            <a:ext cx="4771429" cy="2534822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12913" y="2153289"/>
            <a:ext cx="9971840" cy="13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800"/>
              </a:spcBef>
              <a:buFont typeface="Arial" pitchFamily="34" charset="0"/>
              <a:buNone/>
              <a:defRPr sz="26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1737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4023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630936" indent="-164592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859536" indent="-173736" algn="l" defTabSz="914400" rtl="0" eaLnBrk="1" latinLnBrk="0" hangingPunct="1">
              <a:lnSpc>
                <a:spcPct val="15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kumimoji="0" lang="zh-TW" altLang="en-US" sz="6000" dirty="0">
                <a:solidFill>
                  <a:srgbClr val="DE4B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    敬請指教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662"/>
            <a:ext cx="5029200" cy="24288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07" y="4576762"/>
            <a:ext cx="4991100" cy="2295525"/>
          </a:xfrm>
          <a:prstGeom prst="rect">
            <a:avLst/>
          </a:prstGeom>
        </p:spPr>
      </p:pic>
      <p:pic>
        <p:nvPicPr>
          <p:cNvPr id="16" name="Picture 2" descr="D:\work(工作資料櫃)\17.教務處(Office of Academic Affairs)\107學年度高級中等學校學習區免試入學計畫\完免招生1070315啟動\ycvsQRcod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3284299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flipV="1">
            <a:off x="1730671" y="0"/>
            <a:ext cx="4492591" cy="2386690"/>
          </a:xfrm>
          <a:custGeom>
            <a:avLst/>
            <a:gdLst>
              <a:gd name="connsiteX0" fmla="*/ 2763520 w 5527040"/>
              <a:gd name="connsiteY0" fmla="*/ 0 h 2936240"/>
              <a:gd name="connsiteX1" fmla="*/ 5527040 w 5527040"/>
              <a:gd name="connsiteY1" fmla="*/ 2936240 h 2936240"/>
              <a:gd name="connsiteX2" fmla="*/ 4828988 w 5527040"/>
              <a:gd name="connsiteY2" fmla="*/ 2936240 h 2936240"/>
              <a:gd name="connsiteX3" fmla="*/ 2763520 w 5527040"/>
              <a:gd name="connsiteY3" fmla="*/ 741680 h 2936240"/>
              <a:gd name="connsiteX4" fmla="*/ 698052 w 5527040"/>
              <a:gd name="connsiteY4" fmla="*/ 2936240 h 2936240"/>
              <a:gd name="connsiteX5" fmla="*/ 0 w 5527040"/>
              <a:gd name="connsiteY5" fmla="*/ 2936240 h 2936240"/>
              <a:gd name="connsiteX6" fmla="*/ 2763520 w 5527040"/>
              <a:gd name="connsiteY6" fmla="*/ 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040" h="2936240">
                <a:moveTo>
                  <a:pt x="2763520" y="0"/>
                </a:moveTo>
                <a:lnTo>
                  <a:pt x="5527040" y="2936240"/>
                </a:lnTo>
                <a:lnTo>
                  <a:pt x="4828988" y="2936240"/>
                </a:lnTo>
                <a:lnTo>
                  <a:pt x="2763520" y="741680"/>
                </a:lnTo>
                <a:lnTo>
                  <a:pt x="698052" y="2936240"/>
                </a:lnTo>
                <a:lnTo>
                  <a:pt x="0" y="2936240"/>
                </a:lnTo>
                <a:lnTo>
                  <a:pt x="2763520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3241512" y="0"/>
            <a:ext cx="1470909" cy="78142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096000" y="4663440"/>
            <a:ext cx="4130936" cy="2194560"/>
          </a:xfrm>
          <a:custGeom>
            <a:avLst/>
            <a:gdLst>
              <a:gd name="connsiteX0" fmla="*/ 2065468 w 4130936"/>
              <a:gd name="connsiteY0" fmla="*/ 0 h 2194560"/>
              <a:gd name="connsiteX1" fmla="*/ 4130936 w 4130936"/>
              <a:gd name="connsiteY1" fmla="*/ 2194560 h 2194560"/>
              <a:gd name="connsiteX2" fmla="*/ 0 w 4130936"/>
              <a:gd name="connsiteY2" fmla="*/ 2194560 h 2194560"/>
              <a:gd name="connsiteX3" fmla="*/ 2065468 w 4130936"/>
              <a:gd name="connsiteY3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0936" h="2194560">
                <a:moveTo>
                  <a:pt x="2065468" y="0"/>
                </a:moveTo>
                <a:lnTo>
                  <a:pt x="4130936" y="2194560"/>
                </a:lnTo>
                <a:lnTo>
                  <a:pt x="0" y="2194560"/>
                </a:lnTo>
                <a:lnTo>
                  <a:pt x="2065468" y="0"/>
                </a:lnTo>
                <a:close/>
              </a:path>
            </a:pathLst>
          </a:custGeom>
          <a:solidFill>
            <a:srgbClr val="DE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695440" y="4288790"/>
            <a:ext cx="4836160" cy="2569210"/>
          </a:xfrm>
          <a:custGeom>
            <a:avLst/>
            <a:gdLst>
              <a:gd name="connsiteX0" fmla="*/ 0 w 4130936"/>
              <a:gd name="connsiteY0" fmla="*/ 2194560 h 2194560"/>
              <a:gd name="connsiteX1" fmla="*/ 225015 w 4130936"/>
              <a:gd name="connsiteY1" fmla="*/ 2194560 h 2194560"/>
              <a:gd name="connsiteX2" fmla="*/ 2065468 w 4130936"/>
              <a:gd name="connsiteY2" fmla="*/ 239078 h 2194560"/>
              <a:gd name="connsiteX3" fmla="*/ 3905922 w 4130936"/>
              <a:gd name="connsiteY3" fmla="*/ 2194560 h 2194560"/>
              <a:gd name="connsiteX4" fmla="*/ 4130936 w 4130936"/>
              <a:gd name="connsiteY4" fmla="*/ 2194560 h 2194560"/>
              <a:gd name="connsiteX5" fmla="*/ 2065468 w 4130936"/>
              <a:gd name="connsiteY5" fmla="*/ 0 h 2194560"/>
              <a:gd name="connsiteX6" fmla="*/ 0 w 4130936"/>
              <a:gd name="connsiteY6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936" h="2194560">
                <a:moveTo>
                  <a:pt x="0" y="2194560"/>
                </a:moveTo>
                <a:lnTo>
                  <a:pt x="225015" y="2194560"/>
                </a:lnTo>
                <a:lnTo>
                  <a:pt x="2065468" y="239078"/>
                </a:lnTo>
                <a:lnTo>
                  <a:pt x="3905922" y="2194560"/>
                </a:lnTo>
                <a:lnTo>
                  <a:pt x="4130936" y="2194560"/>
                </a:lnTo>
                <a:lnTo>
                  <a:pt x="2065468" y="0"/>
                </a:lnTo>
                <a:lnTo>
                  <a:pt x="0" y="2194560"/>
                </a:lnTo>
                <a:close/>
              </a:path>
            </a:pathLst>
          </a:custGeom>
          <a:solidFill>
            <a:srgbClr val="5A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76"/>
          <p:cNvSpPr txBox="1"/>
          <p:nvPr/>
        </p:nvSpPr>
        <p:spPr>
          <a:xfrm>
            <a:off x="1730671" y="2761348"/>
            <a:ext cx="958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各科特色課程地圖</a:t>
            </a:r>
            <a:endParaRPr lang="en-US" altLang="zh-CN" sz="80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4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116633"/>
            <a:ext cx="8892480" cy="6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53139" y="853373"/>
            <a:ext cx="11638861" cy="1244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積極推動學生多項證照取得，近年來在乙級專業證照上不斷向上攀升，有多位學生取得兩張乙級證照、多張丙級證照。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目標為達到每兩位畢業生，就有</a:t>
            </a: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人取得乙級證照及多人取得兩張乙級證照。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本校畢業生平均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3~4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名學生即有一人取得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乙級証照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9493" y="205301"/>
            <a:ext cx="9424747" cy="6480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精進學生技能檢定，培育技職人才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48C7D0-2B99-4359-99F2-E0419A97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2" y="2114449"/>
            <a:ext cx="8044806" cy="4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2910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標題 3"/>
          <p:cNvSpPr txBox="1">
            <a:spLocks/>
          </p:cNvSpPr>
          <p:nvPr/>
        </p:nvSpPr>
        <p:spPr>
          <a:xfrm>
            <a:off x="337317" y="730138"/>
            <a:ext cx="7182420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24840" y="1414164"/>
            <a:ext cx="2915687" cy="3352146"/>
            <a:chOff x="205681" y="1414164"/>
            <a:chExt cx="2915687" cy="3352146"/>
          </a:xfrm>
        </p:grpSpPr>
        <p:pic>
          <p:nvPicPr>
            <p:cNvPr id="14" name="Picture 4" descr="G:\YCVS_PTD\Desktop\107信豪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55" y="1414164"/>
              <a:ext cx="2677149" cy="2008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標題 3"/>
            <p:cNvSpPr txBox="1">
              <a:spLocks/>
            </p:cNvSpPr>
            <p:nvPr/>
          </p:nvSpPr>
          <p:spPr>
            <a:xfrm>
              <a:off x="205681" y="3506190"/>
              <a:ext cx="2915687" cy="1260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廣告技術科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商業廣告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640520" y="1429044"/>
            <a:ext cx="2745523" cy="3352146"/>
            <a:chOff x="2951204" y="1414164"/>
            <a:chExt cx="2745523" cy="3352146"/>
          </a:xfrm>
        </p:grpSpPr>
        <p:pic>
          <p:nvPicPr>
            <p:cNvPr id="15" name="Picture 5" descr="G:\YCVS_PTD\Desktop\107冠媚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368" y="1414164"/>
              <a:ext cx="2520000" cy="204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標題 3"/>
            <p:cNvSpPr txBox="1">
              <a:spLocks/>
            </p:cNvSpPr>
            <p:nvPr/>
          </p:nvSpPr>
          <p:spPr>
            <a:xfrm>
              <a:off x="2951204" y="3506190"/>
              <a:ext cx="2745523" cy="1260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烘焙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735032" y="1429044"/>
            <a:ext cx="2747241" cy="3337266"/>
            <a:chOff x="5780204" y="1429044"/>
            <a:chExt cx="2747241" cy="3337266"/>
          </a:xfrm>
        </p:grpSpPr>
        <p:pic>
          <p:nvPicPr>
            <p:cNvPr id="16" name="Picture 6" descr="G:\YCVS_PTD\Desktop\107靖茹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04" y="1429044"/>
              <a:ext cx="2672134" cy="200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標題 3"/>
            <p:cNvSpPr txBox="1">
              <a:spLocks/>
            </p:cNvSpPr>
            <p:nvPr/>
          </p:nvSpPr>
          <p:spPr>
            <a:xfrm>
              <a:off x="5781922" y="3506190"/>
              <a:ext cx="2745523" cy="12601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餐飲服務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(107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標題 3"/>
          <p:cNvSpPr txBox="1">
            <a:spLocks/>
          </p:cNvSpPr>
          <p:nvPr/>
        </p:nvSpPr>
        <p:spPr>
          <a:xfrm>
            <a:off x="1282054" y="5008262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7362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209759" y="892620"/>
            <a:ext cx="74230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pic>
        <p:nvPicPr>
          <p:cNvPr id="15" name="Picture 2" descr="未提供相片說明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8" y="1547236"/>
            <a:ext cx="3735482" cy="21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可能是顯示的文字是「 108 全國高級中等學校108學年度 商業類學生技藝競賽 National High School Commercial Skills Competition Competition END 」的圖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23" y="1547236"/>
            <a:ext cx="3786126" cy="21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8591444" y="1604654"/>
            <a:ext cx="3132000" cy="3478774"/>
            <a:chOff x="8685190" y="1410725"/>
            <a:chExt cx="3132000" cy="3478774"/>
          </a:xfrm>
        </p:grpSpPr>
        <p:pic>
          <p:nvPicPr>
            <p:cNvPr id="17" name="Picture 2" descr="J:\work(工作資料櫃)\17.教務處(Office of Academic Affairs)\8.招生宣導及上下友校連結\入班宣導(國中端)\照片(簡報用)\108~109參加校外競賽\109全國技藝競賽得獎海報-全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25" t="13987" r="11245"/>
            <a:stretch/>
          </p:blipFill>
          <p:spPr bwMode="auto">
            <a:xfrm>
              <a:off x="8685190" y="1410725"/>
              <a:ext cx="3132000" cy="2095465"/>
            </a:xfrm>
            <a:prstGeom prst="rect">
              <a:avLst/>
            </a:prstGeom>
            <a:noFill/>
          </p:spPr>
        </p:pic>
        <p:sp>
          <p:nvSpPr>
            <p:cNvPr id="18" name="標題 3"/>
            <p:cNvSpPr txBox="1">
              <a:spLocks/>
            </p:cNvSpPr>
            <p:nvPr/>
          </p:nvSpPr>
          <p:spPr>
            <a:xfrm>
              <a:off x="8878428" y="3576528"/>
              <a:ext cx="2745523" cy="1312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餐飲技術科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餐飲服務</a:t>
              </a:r>
              <a:endPara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(109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優勝</a:t>
              </a:r>
              <a:r>
                <a:rPr lang="en-US" altLang="zh-TW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標題 3"/>
          <p:cNvSpPr txBox="1">
            <a:spLocks/>
          </p:cNvSpPr>
          <p:nvPr/>
        </p:nvSpPr>
        <p:spPr>
          <a:xfrm>
            <a:off x="649565" y="4215382"/>
            <a:ext cx="2915687" cy="126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會計資訊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全國第三名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金手獎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3"/>
          <p:cNvSpPr txBox="1">
            <a:spLocks/>
          </p:cNvSpPr>
          <p:nvPr/>
        </p:nvSpPr>
        <p:spPr>
          <a:xfrm>
            <a:off x="4717123" y="4215382"/>
            <a:ext cx="3081654" cy="126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綜合高中餐飲學程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餐飲服務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3"/>
          <p:cNvSpPr txBox="1">
            <a:spLocks/>
          </p:cNvSpPr>
          <p:nvPr/>
        </p:nvSpPr>
        <p:spPr>
          <a:xfrm>
            <a:off x="1455171" y="5506102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1642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V="1">
            <a:off x="0" y="-1"/>
            <a:ext cx="1249680" cy="663893"/>
            <a:chOff x="8564880" y="5384482"/>
            <a:chExt cx="2773680" cy="1473519"/>
          </a:xfrm>
        </p:grpSpPr>
        <p:sp>
          <p:nvSpPr>
            <p:cNvPr id="8" name="任意多边形 7"/>
            <p:cNvSpPr/>
            <p:nvPr/>
          </p:nvSpPr>
          <p:spPr>
            <a:xfrm>
              <a:off x="8564880" y="5384482"/>
              <a:ext cx="2773680" cy="1473518"/>
            </a:xfrm>
            <a:custGeom>
              <a:avLst/>
              <a:gdLst>
                <a:gd name="connsiteX0" fmla="*/ 2763520 w 5527040"/>
                <a:gd name="connsiteY0" fmla="*/ 0 h 2936240"/>
                <a:gd name="connsiteX1" fmla="*/ 5527040 w 5527040"/>
                <a:gd name="connsiteY1" fmla="*/ 2936240 h 2936240"/>
                <a:gd name="connsiteX2" fmla="*/ 4828988 w 5527040"/>
                <a:gd name="connsiteY2" fmla="*/ 2936240 h 2936240"/>
                <a:gd name="connsiteX3" fmla="*/ 2763520 w 5527040"/>
                <a:gd name="connsiteY3" fmla="*/ 741680 h 2936240"/>
                <a:gd name="connsiteX4" fmla="*/ 698052 w 5527040"/>
                <a:gd name="connsiteY4" fmla="*/ 2936240 h 2936240"/>
                <a:gd name="connsiteX5" fmla="*/ 0 w 5527040"/>
                <a:gd name="connsiteY5" fmla="*/ 2936240 h 2936240"/>
                <a:gd name="connsiteX6" fmla="*/ 2763520 w 5527040"/>
                <a:gd name="connsiteY6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7040" h="2936240">
                  <a:moveTo>
                    <a:pt x="2763520" y="0"/>
                  </a:moveTo>
                  <a:lnTo>
                    <a:pt x="5527040" y="2936240"/>
                  </a:lnTo>
                  <a:lnTo>
                    <a:pt x="4828988" y="2936240"/>
                  </a:lnTo>
                  <a:lnTo>
                    <a:pt x="2763520" y="741680"/>
                  </a:lnTo>
                  <a:lnTo>
                    <a:pt x="698052" y="2936240"/>
                  </a:lnTo>
                  <a:lnTo>
                    <a:pt x="0" y="2936240"/>
                  </a:lnTo>
                  <a:lnTo>
                    <a:pt x="2763520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564880" y="5867137"/>
              <a:ext cx="1865155" cy="990864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10908532" y="6248400"/>
            <a:ext cx="1283468" cy="609600"/>
            <a:chOff x="220532" y="0"/>
            <a:chExt cx="5657734" cy="2687216"/>
          </a:xfrm>
        </p:grpSpPr>
        <p:sp>
          <p:nvSpPr>
            <p:cNvPr id="9" name="任意多边形 8"/>
            <p:cNvSpPr/>
            <p:nvPr/>
          </p:nvSpPr>
          <p:spPr>
            <a:xfrm flipV="1">
              <a:off x="220532" y="0"/>
              <a:ext cx="4130936" cy="2194560"/>
            </a:xfrm>
            <a:custGeom>
              <a:avLst/>
              <a:gdLst>
                <a:gd name="connsiteX0" fmla="*/ 2065468 w 4130936"/>
                <a:gd name="connsiteY0" fmla="*/ 0 h 2194560"/>
                <a:gd name="connsiteX1" fmla="*/ 4130936 w 4130936"/>
                <a:gd name="connsiteY1" fmla="*/ 2194560 h 2194560"/>
                <a:gd name="connsiteX2" fmla="*/ 0 w 4130936"/>
                <a:gd name="connsiteY2" fmla="*/ 2194560 h 2194560"/>
                <a:gd name="connsiteX3" fmla="*/ 2065468 w 4130936"/>
                <a:gd name="connsiteY3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0936" h="2194560">
                  <a:moveTo>
                    <a:pt x="2065468" y="0"/>
                  </a:moveTo>
                  <a:lnTo>
                    <a:pt x="4130936" y="2194560"/>
                  </a:lnTo>
                  <a:lnTo>
                    <a:pt x="0" y="2194560"/>
                  </a:lnTo>
                  <a:lnTo>
                    <a:pt x="2065468" y="0"/>
                  </a:lnTo>
                  <a:close/>
                </a:path>
              </a:pathLst>
            </a:custGeom>
            <a:solidFill>
              <a:srgbClr val="DE4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V="1">
              <a:off x="819976" y="0"/>
              <a:ext cx="5058290" cy="2687216"/>
            </a:xfrm>
            <a:custGeom>
              <a:avLst/>
              <a:gdLst>
                <a:gd name="connsiteX0" fmla="*/ 0 w 4130936"/>
                <a:gd name="connsiteY0" fmla="*/ 2194560 h 2194560"/>
                <a:gd name="connsiteX1" fmla="*/ 225015 w 4130936"/>
                <a:gd name="connsiteY1" fmla="*/ 2194560 h 2194560"/>
                <a:gd name="connsiteX2" fmla="*/ 2065468 w 4130936"/>
                <a:gd name="connsiteY2" fmla="*/ 239078 h 2194560"/>
                <a:gd name="connsiteX3" fmla="*/ 3905922 w 4130936"/>
                <a:gd name="connsiteY3" fmla="*/ 2194560 h 2194560"/>
                <a:gd name="connsiteX4" fmla="*/ 4130936 w 4130936"/>
                <a:gd name="connsiteY4" fmla="*/ 2194560 h 2194560"/>
                <a:gd name="connsiteX5" fmla="*/ 2065468 w 4130936"/>
                <a:gd name="connsiteY5" fmla="*/ 0 h 2194560"/>
                <a:gd name="connsiteX6" fmla="*/ 0 w 4130936"/>
                <a:gd name="connsiteY6" fmla="*/ 219456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936" h="2194560">
                  <a:moveTo>
                    <a:pt x="0" y="2194560"/>
                  </a:moveTo>
                  <a:lnTo>
                    <a:pt x="225015" y="2194560"/>
                  </a:lnTo>
                  <a:lnTo>
                    <a:pt x="2065468" y="239078"/>
                  </a:lnTo>
                  <a:lnTo>
                    <a:pt x="3905922" y="2194560"/>
                  </a:lnTo>
                  <a:lnTo>
                    <a:pt x="4130936" y="2194560"/>
                  </a:lnTo>
                  <a:lnTo>
                    <a:pt x="2065468" y="0"/>
                  </a:lnTo>
                  <a:lnTo>
                    <a:pt x="0" y="2194560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6841471" y="20300"/>
            <a:ext cx="531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DE4B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國立玉井高級工商職業學校</a:t>
            </a:r>
            <a:endParaRPr lang="en-US" altLang="zh-CN" sz="2800" dirty="0">
              <a:solidFill>
                <a:srgbClr val="DE4B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標題 3"/>
          <p:cNvSpPr txBox="1">
            <a:spLocks/>
          </p:cNvSpPr>
          <p:nvPr/>
        </p:nvSpPr>
        <p:spPr>
          <a:xfrm>
            <a:off x="337316" y="730138"/>
            <a:ext cx="6965851" cy="61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玉井工商同學的優秀表現</a:t>
            </a: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867349" y="4193131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工業配線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未提供相片說明。">
            <a:extLst>
              <a:ext uri="{FF2B5EF4-FFF2-40B4-BE49-F238E27FC236}">
                <a16:creationId xmlns:a16="http://schemas.microsoft.com/office/drawing/2014/main" id="{07994A20-4021-42CB-9483-0E66551F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8" y="1592849"/>
            <a:ext cx="3427112" cy="25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未提供相片說明。">
            <a:extLst>
              <a:ext uri="{FF2B5EF4-FFF2-40B4-BE49-F238E27FC236}">
                <a16:creationId xmlns:a16="http://schemas.microsoft.com/office/drawing/2014/main" id="{8BD05A28-399C-40A7-862A-6F65AEFB0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72" y="1592849"/>
            <a:ext cx="3311519" cy="24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標題 3">
            <a:extLst>
              <a:ext uri="{FF2B5EF4-FFF2-40B4-BE49-F238E27FC236}">
                <a16:creationId xmlns:a16="http://schemas.microsoft.com/office/drawing/2014/main" id="{E34C480F-DDE0-4921-B22F-8D4B55381682}"/>
              </a:ext>
            </a:extLst>
          </p:cNvPr>
          <p:cNvSpPr txBox="1">
            <a:spLocks/>
          </p:cNvSpPr>
          <p:nvPr/>
        </p:nvSpPr>
        <p:spPr>
          <a:xfrm>
            <a:off x="4879210" y="4190944"/>
            <a:ext cx="2883376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電機科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室內配線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(108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8" descr="國立玉井高級工商職業學校-教學單位-資料處理科-最新消息">
            <a:extLst>
              <a:ext uri="{FF2B5EF4-FFF2-40B4-BE49-F238E27FC236}">
                <a16:creationId xmlns:a16="http://schemas.microsoft.com/office/drawing/2014/main" id="{4BF3AF3C-D1AD-4047-A57F-70312550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95" y="753890"/>
            <a:ext cx="1868964" cy="33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標題 3">
            <a:extLst>
              <a:ext uri="{FF2B5EF4-FFF2-40B4-BE49-F238E27FC236}">
                <a16:creationId xmlns:a16="http://schemas.microsoft.com/office/drawing/2014/main" id="{F9A339DB-AC3A-47D9-B4B4-A28DFB9BD216}"/>
              </a:ext>
            </a:extLst>
          </p:cNvPr>
          <p:cNvSpPr txBox="1">
            <a:spLocks/>
          </p:cNvSpPr>
          <p:nvPr/>
        </p:nvSpPr>
        <p:spPr>
          <a:xfrm>
            <a:off x="8401535" y="4164469"/>
            <a:ext cx="2745523" cy="1312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資料處理科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優勝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3">
            <a:extLst>
              <a:ext uri="{FF2B5EF4-FFF2-40B4-BE49-F238E27FC236}">
                <a16:creationId xmlns:a16="http://schemas.microsoft.com/office/drawing/2014/main" id="{891AC07A-7FC5-4E74-BE71-2D273C411AB5}"/>
              </a:ext>
            </a:extLst>
          </p:cNvPr>
          <p:cNvSpPr txBox="1">
            <a:spLocks/>
          </p:cNvSpPr>
          <p:nvPr/>
        </p:nvSpPr>
        <p:spPr>
          <a:xfrm>
            <a:off x="1500245" y="5485802"/>
            <a:ext cx="8999735" cy="1351898"/>
          </a:xfrm>
          <a:prstGeom prst="rect">
            <a:avLst/>
          </a:prstGeom>
          <a:solidFill>
            <a:srgbClr val="DE4B5D"/>
          </a:solidFill>
          <a:ln w="38100">
            <a:solidFill>
              <a:srgbClr val="DE4B5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全國技藝競賽佳績頻傳</a:t>
            </a:r>
          </a:p>
        </p:txBody>
      </p:sp>
    </p:spTree>
    <p:extLst>
      <p:ext uri="{BB962C8B-B14F-4D97-AF65-F5344CB8AC3E}">
        <p14:creationId xmlns:p14="http://schemas.microsoft.com/office/powerpoint/2010/main" val="13551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黑红简约商务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11318</TotalTime>
  <Words>2120</Words>
  <Application>Microsoft Office PowerPoint</Application>
  <PresentationFormat>寬螢幕</PresentationFormat>
  <Paragraphs>487</Paragraphs>
  <Slides>32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等线</vt:lpstr>
      <vt:lpstr>微软雅黑</vt:lpstr>
      <vt:lpstr>YahooSans VF</vt:lpstr>
      <vt:lpstr>思源黑體</vt:lpstr>
      <vt:lpstr>微軟正黑體</vt:lpstr>
      <vt:lpstr>Arial</vt:lpstr>
      <vt:lpstr>Calibri</vt:lpstr>
      <vt:lpstr>Calibri Light</vt:lpstr>
      <vt:lpstr>Wingdings</vt:lpstr>
      <vt:lpstr>Office 主题</vt:lpstr>
      <vt:lpstr>PowerPoint 簡報</vt:lpstr>
      <vt:lpstr>PowerPoint 簡報</vt:lpstr>
      <vt:lpstr>115學年度 開設班別</vt:lpstr>
      <vt:lpstr>PowerPoint 簡報</vt:lpstr>
      <vt:lpstr>PowerPoint 簡報</vt:lpstr>
      <vt:lpstr>精進學生技能檢定，培育技職人才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提供豐厚資源支持，鼓勵學子就近入學</vt:lpstr>
      <vt:lpstr>在地優質的技術型高中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cp:lastModifiedBy>User</cp:lastModifiedBy>
  <cp:revision>156</cp:revision>
  <dcterms:created xsi:type="dcterms:W3CDTF">2017-07-12T02:15:00Z</dcterms:created>
  <dcterms:modified xsi:type="dcterms:W3CDTF">2026-02-26T07:56:42Z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