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  <p:sldMasterId id="2147484086" r:id="rId2"/>
  </p:sldMasterIdLst>
  <p:notesMasterIdLst>
    <p:notesMasterId r:id="rId21"/>
  </p:notesMasterIdLst>
  <p:handoutMasterIdLst>
    <p:handoutMasterId r:id="rId22"/>
  </p:handoutMasterIdLst>
  <p:sldIdLst>
    <p:sldId id="271" r:id="rId3"/>
    <p:sldId id="404" r:id="rId4"/>
    <p:sldId id="467" r:id="rId5"/>
    <p:sldId id="468" r:id="rId6"/>
    <p:sldId id="470" r:id="rId7"/>
    <p:sldId id="474" r:id="rId8"/>
    <p:sldId id="488" r:id="rId9"/>
    <p:sldId id="492" r:id="rId10"/>
    <p:sldId id="478" r:id="rId11"/>
    <p:sldId id="477" r:id="rId12"/>
    <p:sldId id="494" r:id="rId13"/>
    <p:sldId id="479" r:id="rId14"/>
    <p:sldId id="489" r:id="rId15"/>
    <p:sldId id="480" r:id="rId16"/>
    <p:sldId id="495" r:id="rId17"/>
    <p:sldId id="483" r:id="rId18"/>
    <p:sldId id="486" r:id="rId19"/>
    <p:sldId id="369" r:id="rId20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99FF"/>
    <a:srgbClr val="990000"/>
    <a:srgbClr val="FFFF00"/>
    <a:srgbClr val="FF3399"/>
    <a:srgbClr val="FF9900"/>
    <a:srgbClr val="008000"/>
    <a:srgbClr val="800080"/>
    <a:srgbClr val="3D1A0F"/>
    <a:srgbClr val="AC2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734" autoAdjust="0"/>
    <p:restoredTop sz="94569" autoAdjust="0"/>
  </p:normalViewPr>
  <p:slideViewPr>
    <p:cSldViewPr>
      <p:cViewPr varScale="1">
        <p:scale>
          <a:sx n="118" d="100"/>
          <a:sy n="118" d="100"/>
        </p:scale>
        <p:origin x="-98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934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F5BAA-894B-4B7B-83B5-E3EF9F6E7983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A963C0F2-71FB-40EA-9676-F4C3C60373EC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因應疫情</a:t>
          </a:r>
          <a:r>
            <a:rPr lang="en-US" altLang="zh-TW" sz="2000" b="1" dirty="0" smtClean="0">
              <a:latin typeface="+mj-ea"/>
              <a:ea typeface="+mj-ea"/>
            </a:rPr>
            <a:t>-</a:t>
          </a:r>
          <a:r>
            <a:rPr lang="zh-TW" altLang="en-US" sz="2000" b="1" dirty="0" smtClean="0">
              <a:latin typeface="+mj-ea"/>
              <a:ea typeface="+mj-ea"/>
            </a:rPr>
            <a:t>準備線上教學現有作為</a:t>
          </a:r>
          <a:endParaRPr lang="zh-TW" altLang="en-US" sz="2000" b="1" dirty="0">
            <a:latin typeface="+mj-ea"/>
            <a:ea typeface="+mj-ea"/>
          </a:endParaRPr>
        </a:p>
      </dgm:t>
    </dgm:pt>
    <dgm:pt modelId="{6C172055-AC5E-4415-BAB3-0938AE62FBD2}" type="parTrans" cxnId="{76CE94E6-6471-4969-A773-1CC2D1020640}">
      <dgm:prSet/>
      <dgm:spPr/>
      <dgm:t>
        <a:bodyPr/>
        <a:lstStyle/>
        <a:p>
          <a:endParaRPr lang="zh-TW" altLang="en-US" sz="2000" b="1">
            <a:latin typeface="+mj-ea"/>
            <a:ea typeface="+mj-ea"/>
          </a:endParaRPr>
        </a:p>
      </dgm:t>
    </dgm:pt>
    <dgm:pt modelId="{61ED48DB-7F78-4399-9801-C68FE457A196}" type="sibTrans" cxnId="{76CE94E6-6471-4969-A773-1CC2D1020640}">
      <dgm:prSet/>
      <dgm:spPr/>
      <dgm:t>
        <a:bodyPr/>
        <a:lstStyle/>
        <a:p>
          <a:endParaRPr lang="zh-TW" altLang="en-US" sz="2000" b="1">
            <a:latin typeface="+mj-ea"/>
            <a:ea typeface="+mj-ea"/>
          </a:endParaRPr>
        </a:p>
      </dgm:t>
    </dgm:pt>
    <dgm:pt modelId="{8B470AD7-2191-4AB8-9A6D-CC0FE1918BBD}">
      <dgm:prSet phldrT="[文字]" custT="1"/>
      <dgm:spPr/>
      <dgm:t>
        <a:bodyPr/>
        <a:lstStyle/>
        <a:p>
          <a:r>
            <a:rPr lang="en-US" sz="2000" b="1" dirty="0" smtClean="0">
              <a:latin typeface="+mj-ea"/>
              <a:ea typeface="+mj-ea"/>
            </a:rPr>
            <a:t>Google Classroom</a:t>
          </a:r>
          <a:endParaRPr lang="zh-TW" altLang="en-US" sz="2000" b="1" dirty="0">
            <a:latin typeface="+mj-ea"/>
            <a:ea typeface="+mj-ea"/>
          </a:endParaRPr>
        </a:p>
      </dgm:t>
    </dgm:pt>
    <dgm:pt modelId="{817DA926-7DDE-4B1F-B69C-C0540ECB7919}" type="parTrans" cxnId="{FB37C083-E3A1-44D9-BA83-631E74F39CBE}">
      <dgm:prSet/>
      <dgm:spPr/>
      <dgm:t>
        <a:bodyPr/>
        <a:lstStyle/>
        <a:p>
          <a:endParaRPr lang="zh-TW" altLang="en-US" sz="2000" b="1">
            <a:latin typeface="+mj-ea"/>
            <a:ea typeface="+mj-ea"/>
          </a:endParaRPr>
        </a:p>
      </dgm:t>
    </dgm:pt>
    <dgm:pt modelId="{E932099E-565A-4743-A07D-7D98CDCAE741}" type="sibTrans" cxnId="{FB37C083-E3A1-44D9-BA83-631E74F39CBE}">
      <dgm:prSet/>
      <dgm:spPr/>
      <dgm:t>
        <a:bodyPr/>
        <a:lstStyle/>
        <a:p>
          <a:endParaRPr lang="zh-TW" altLang="en-US" sz="2000" b="1">
            <a:latin typeface="+mj-ea"/>
            <a:ea typeface="+mj-ea"/>
          </a:endParaRPr>
        </a:p>
      </dgm:t>
    </dgm:pt>
    <dgm:pt modelId="{8988E5B8-65C9-411D-A6F7-3E0B6FDC7E70}">
      <dgm:prSet phldrT="[文字]" custT="1"/>
      <dgm:spPr/>
      <dgm:t>
        <a:bodyPr/>
        <a:lstStyle/>
        <a:p>
          <a:r>
            <a:rPr lang="en-US" sz="2000" b="1" dirty="0" smtClean="0">
              <a:latin typeface="+mj-ea"/>
              <a:ea typeface="+mj-ea"/>
            </a:rPr>
            <a:t>Google Meet</a:t>
          </a:r>
          <a:endParaRPr lang="zh-TW" altLang="en-US" sz="2000" b="1" dirty="0">
            <a:latin typeface="+mj-ea"/>
            <a:ea typeface="+mj-ea"/>
          </a:endParaRPr>
        </a:p>
      </dgm:t>
    </dgm:pt>
    <dgm:pt modelId="{604358B0-20C9-46EE-86AA-7A1E07D54BE8}" type="parTrans" cxnId="{A6D897B7-1EF2-4DA5-9B89-DAF2DBEF35B9}">
      <dgm:prSet/>
      <dgm:spPr/>
      <dgm:t>
        <a:bodyPr/>
        <a:lstStyle/>
        <a:p>
          <a:endParaRPr lang="zh-TW" altLang="en-US" sz="2000" b="1">
            <a:latin typeface="+mj-ea"/>
            <a:ea typeface="+mj-ea"/>
          </a:endParaRPr>
        </a:p>
      </dgm:t>
    </dgm:pt>
    <dgm:pt modelId="{F6AB4AD3-9BFD-440B-B593-765E834A670B}" type="sibTrans" cxnId="{A6D897B7-1EF2-4DA5-9B89-DAF2DBEF35B9}">
      <dgm:prSet/>
      <dgm:spPr/>
      <dgm:t>
        <a:bodyPr/>
        <a:lstStyle/>
        <a:p>
          <a:endParaRPr lang="zh-TW" altLang="en-US" sz="2000" b="1">
            <a:latin typeface="+mj-ea"/>
            <a:ea typeface="+mj-ea"/>
          </a:endParaRPr>
        </a:p>
      </dgm:t>
    </dgm:pt>
    <dgm:pt modelId="{F932C8D7-5534-4E3B-BD4F-3ABE48B7F85F}">
      <dgm:prSet phldrT="[文字]" custT="1"/>
      <dgm:spPr/>
      <dgm:t>
        <a:bodyPr/>
        <a:lstStyle/>
        <a:p>
          <a:r>
            <a:rPr lang="en-US" sz="2000" b="1" dirty="0" smtClean="0">
              <a:latin typeface="+mj-ea"/>
              <a:ea typeface="+mj-ea"/>
            </a:rPr>
            <a:t>Google</a:t>
          </a:r>
          <a:r>
            <a:rPr lang="en-US" altLang="zh-TW" sz="2000" b="1" dirty="0" smtClean="0">
              <a:latin typeface="+mj-ea"/>
              <a:ea typeface="+mj-ea"/>
            </a:rPr>
            <a:t> Suite</a:t>
          </a:r>
          <a:endParaRPr lang="zh-TW" altLang="en-US" sz="2000" b="1" dirty="0">
            <a:latin typeface="+mj-ea"/>
            <a:ea typeface="+mj-ea"/>
          </a:endParaRPr>
        </a:p>
      </dgm:t>
    </dgm:pt>
    <dgm:pt modelId="{0F5D788C-1E4F-4E7D-A3F3-CE85C50E97A6}" type="parTrans" cxnId="{1B5A165D-CCCF-471B-B0AD-2D6B7BFA0E9E}">
      <dgm:prSet/>
      <dgm:spPr/>
      <dgm:t>
        <a:bodyPr/>
        <a:lstStyle/>
        <a:p>
          <a:endParaRPr lang="zh-TW" altLang="en-US"/>
        </a:p>
      </dgm:t>
    </dgm:pt>
    <dgm:pt modelId="{CD0CA7A1-852D-4920-B73C-0DE783697A84}" type="sibTrans" cxnId="{1B5A165D-CCCF-471B-B0AD-2D6B7BFA0E9E}">
      <dgm:prSet/>
      <dgm:spPr/>
      <dgm:t>
        <a:bodyPr/>
        <a:lstStyle/>
        <a:p>
          <a:endParaRPr lang="zh-TW" altLang="en-US"/>
        </a:p>
      </dgm:t>
    </dgm:pt>
    <dgm:pt modelId="{DE485ACF-545D-4B39-B6DB-A4AC2C090C2C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其他視訊軟體 </a:t>
          </a:r>
          <a:endParaRPr lang="zh-TW" altLang="en-US" sz="2000" b="1" dirty="0">
            <a:latin typeface="+mj-ea"/>
            <a:ea typeface="+mj-ea"/>
          </a:endParaRPr>
        </a:p>
      </dgm:t>
    </dgm:pt>
    <dgm:pt modelId="{252A25E6-AA55-4F27-B4E9-50DC8A25EA7C}" type="parTrans" cxnId="{21F05DEF-714B-4D83-9B27-E8CDAFC58F8F}">
      <dgm:prSet/>
      <dgm:spPr/>
      <dgm:t>
        <a:bodyPr/>
        <a:lstStyle/>
        <a:p>
          <a:endParaRPr lang="zh-TW" altLang="en-US"/>
        </a:p>
      </dgm:t>
    </dgm:pt>
    <dgm:pt modelId="{5B0FA134-8F6F-410A-8498-C4C4E13728DF}" type="sibTrans" cxnId="{21F05DEF-714B-4D83-9B27-E8CDAFC58F8F}">
      <dgm:prSet/>
      <dgm:spPr/>
      <dgm:t>
        <a:bodyPr/>
        <a:lstStyle/>
        <a:p>
          <a:endParaRPr lang="zh-TW" altLang="en-US"/>
        </a:p>
      </dgm:t>
    </dgm:pt>
    <dgm:pt modelId="{9C2756A0-9429-4482-B5F1-54ED0CCA064B}" type="pres">
      <dgm:prSet presAssocID="{ECFF5BAA-894B-4B7B-83B5-E3EF9F6E7983}" presName="linearFlow" presStyleCnt="0">
        <dgm:presLayoutVars>
          <dgm:dir/>
          <dgm:resizeHandles val="exact"/>
        </dgm:presLayoutVars>
      </dgm:prSet>
      <dgm:spPr/>
    </dgm:pt>
    <dgm:pt modelId="{68843369-D4E5-489E-AEC0-FCF5FAC7BF80}" type="pres">
      <dgm:prSet presAssocID="{A963C0F2-71FB-40EA-9676-F4C3C60373EC}" presName="composite" presStyleCnt="0"/>
      <dgm:spPr/>
    </dgm:pt>
    <dgm:pt modelId="{FA1F6976-B54B-4C3C-B694-E55F6965086A}" type="pres">
      <dgm:prSet presAssocID="{A963C0F2-71FB-40EA-9676-F4C3C60373EC}" presName="imgShp" presStyleLbl="fgImgPlace1" presStyleIdx="0" presStyleCnt="5"/>
      <dgm:spPr/>
    </dgm:pt>
    <dgm:pt modelId="{AD8964ED-481D-4B69-9C81-154680D24C84}" type="pres">
      <dgm:prSet presAssocID="{A963C0F2-71FB-40EA-9676-F4C3C60373E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052ACD-C681-4325-87A2-A2E6F4803B6D}" type="pres">
      <dgm:prSet presAssocID="{61ED48DB-7F78-4399-9801-C68FE457A196}" presName="spacing" presStyleCnt="0"/>
      <dgm:spPr/>
    </dgm:pt>
    <dgm:pt modelId="{2BAFA146-D433-4917-94A7-F55F2C812B55}" type="pres">
      <dgm:prSet presAssocID="{F932C8D7-5534-4E3B-BD4F-3ABE48B7F85F}" presName="composite" presStyleCnt="0"/>
      <dgm:spPr/>
    </dgm:pt>
    <dgm:pt modelId="{60E38151-B9F2-4B28-BB75-922CFECB8575}" type="pres">
      <dgm:prSet presAssocID="{F932C8D7-5534-4E3B-BD4F-3ABE48B7F85F}" presName="imgShp" presStyleLbl="fgImgPlace1" presStyleIdx="1" presStyleCnt="5"/>
      <dgm:spPr/>
    </dgm:pt>
    <dgm:pt modelId="{6DA93DA9-4B3C-4A17-A13B-AB46023127D6}" type="pres">
      <dgm:prSet presAssocID="{F932C8D7-5534-4E3B-BD4F-3ABE48B7F85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7DDFB4-AB98-4103-808B-38917BBC059F}" type="pres">
      <dgm:prSet presAssocID="{CD0CA7A1-852D-4920-B73C-0DE783697A84}" presName="spacing" presStyleCnt="0"/>
      <dgm:spPr/>
    </dgm:pt>
    <dgm:pt modelId="{3957A7E6-5868-43B7-8D83-4E49A9382861}" type="pres">
      <dgm:prSet presAssocID="{8B470AD7-2191-4AB8-9A6D-CC0FE1918BBD}" presName="composite" presStyleCnt="0"/>
      <dgm:spPr/>
    </dgm:pt>
    <dgm:pt modelId="{1D8284AC-A45C-4D24-B443-0FEF68C9C96E}" type="pres">
      <dgm:prSet presAssocID="{8B470AD7-2191-4AB8-9A6D-CC0FE1918BBD}" presName="imgShp" presStyleLbl="fgImgPlace1" presStyleIdx="2" presStyleCnt="5"/>
      <dgm:spPr/>
    </dgm:pt>
    <dgm:pt modelId="{610FA6FE-1D32-430A-9E52-7CAE273D21AD}" type="pres">
      <dgm:prSet presAssocID="{8B470AD7-2191-4AB8-9A6D-CC0FE1918BB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3CE51-853E-4498-9B32-8269A737DFE4}" type="pres">
      <dgm:prSet presAssocID="{E932099E-565A-4743-A07D-7D98CDCAE741}" presName="spacing" presStyleCnt="0"/>
      <dgm:spPr/>
    </dgm:pt>
    <dgm:pt modelId="{B9B7812A-C11C-449E-BA71-4D3B77C67376}" type="pres">
      <dgm:prSet presAssocID="{8988E5B8-65C9-411D-A6F7-3E0B6FDC7E70}" presName="composite" presStyleCnt="0"/>
      <dgm:spPr/>
    </dgm:pt>
    <dgm:pt modelId="{7F945178-FE3A-45F8-82EE-DF934F646BC6}" type="pres">
      <dgm:prSet presAssocID="{8988E5B8-65C9-411D-A6F7-3E0B6FDC7E70}" presName="imgShp" presStyleLbl="fgImgPlace1" presStyleIdx="3" presStyleCnt="5" custLinFactNeighborX="2674" custLinFactNeighborY="2488"/>
      <dgm:spPr/>
    </dgm:pt>
    <dgm:pt modelId="{D1088130-C8B2-443F-8496-60B2B91198C9}" type="pres">
      <dgm:prSet presAssocID="{8988E5B8-65C9-411D-A6F7-3E0B6FDC7E70}" presName="txShp" presStyleLbl="node1" presStyleIdx="3" presStyleCnt="5" custScaleX="100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5787AE-E63A-4355-8394-C86FBEE8484C}" type="pres">
      <dgm:prSet presAssocID="{F6AB4AD3-9BFD-440B-B593-765E834A670B}" presName="spacing" presStyleCnt="0"/>
      <dgm:spPr/>
    </dgm:pt>
    <dgm:pt modelId="{8CF0153A-B041-4C4B-A8ED-8EE3D7EE6487}" type="pres">
      <dgm:prSet presAssocID="{DE485ACF-545D-4B39-B6DB-A4AC2C090C2C}" presName="composite" presStyleCnt="0"/>
      <dgm:spPr/>
    </dgm:pt>
    <dgm:pt modelId="{E1D5B65E-289D-4C90-87DD-42DA76B8669A}" type="pres">
      <dgm:prSet presAssocID="{DE485ACF-545D-4B39-B6DB-A4AC2C090C2C}" presName="imgShp" presStyleLbl="fgImgPlace1" presStyleIdx="4" presStyleCnt="5"/>
      <dgm:spPr/>
    </dgm:pt>
    <dgm:pt modelId="{3BEC98B3-A188-48CA-B9D0-AFAD6D9EFB71}" type="pres">
      <dgm:prSet presAssocID="{DE485ACF-545D-4B39-B6DB-A4AC2C090C2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37C083-E3A1-44D9-BA83-631E74F39CBE}" srcId="{ECFF5BAA-894B-4B7B-83B5-E3EF9F6E7983}" destId="{8B470AD7-2191-4AB8-9A6D-CC0FE1918BBD}" srcOrd="2" destOrd="0" parTransId="{817DA926-7DDE-4B1F-B69C-C0540ECB7919}" sibTransId="{E932099E-565A-4743-A07D-7D98CDCAE741}"/>
    <dgm:cxn modelId="{76CE94E6-6471-4969-A773-1CC2D1020640}" srcId="{ECFF5BAA-894B-4B7B-83B5-E3EF9F6E7983}" destId="{A963C0F2-71FB-40EA-9676-F4C3C60373EC}" srcOrd="0" destOrd="0" parTransId="{6C172055-AC5E-4415-BAB3-0938AE62FBD2}" sibTransId="{61ED48DB-7F78-4399-9801-C68FE457A196}"/>
    <dgm:cxn modelId="{63EE6CA0-B661-4E65-A40B-3248418CBB0A}" type="presOf" srcId="{ECFF5BAA-894B-4B7B-83B5-E3EF9F6E7983}" destId="{9C2756A0-9429-4482-B5F1-54ED0CCA064B}" srcOrd="0" destOrd="0" presId="urn:microsoft.com/office/officeart/2005/8/layout/vList3"/>
    <dgm:cxn modelId="{B1A764BE-0211-4C3B-B1D2-F9D7885B4568}" type="presOf" srcId="{8B470AD7-2191-4AB8-9A6D-CC0FE1918BBD}" destId="{610FA6FE-1D32-430A-9E52-7CAE273D21AD}" srcOrd="0" destOrd="0" presId="urn:microsoft.com/office/officeart/2005/8/layout/vList3"/>
    <dgm:cxn modelId="{0D2C7FF9-9E7C-47BA-8D07-096950E02E89}" type="presOf" srcId="{8988E5B8-65C9-411D-A6F7-3E0B6FDC7E70}" destId="{D1088130-C8B2-443F-8496-60B2B91198C9}" srcOrd="0" destOrd="0" presId="urn:microsoft.com/office/officeart/2005/8/layout/vList3"/>
    <dgm:cxn modelId="{9EB19A93-9EDA-4C7A-B825-4C6ECA4E2901}" type="presOf" srcId="{F932C8D7-5534-4E3B-BD4F-3ABE48B7F85F}" destId="{6DA93DA9-4B3C-4A17-A13B-AB46023127D6}" srcOrd="0" destOrd="0" presId="urn:microsoft.com/office/officeart/2005/8/layout/vList3"/>
    <dgm:cxn modelId="{77BB4798-B059-420C-9A53-B714AB4F12A5}" type="presOf" srcId="{A963C0F2-71FB-40EA-9676-F4C3C60373EC}" destId="{AD8964ED-481D-4B69-9C81-154680D24C84}" srcOrd="0" destOrd="0" presId="urn:microsoft.com/office/officeart/2005/8/layout/vList3"/>
    <dgm:cxn modelId="{F668C85A-D65F-4DE3-B30D-A9DE5F71C7EA}" type="presOf" srcId="{DE485ACF-545D-4B39-B6DB-A4AC2C090C2C}" destId="{3BEC98B3-A188-48CA-B9D0-AFAD6D9EFB71}" srcOrd="0" destOrd="0" presId="urn:microsoft.com/office/officeart/2005/8/layout/vList3"/>
    <dgm:cxn modelId="{1B5A165D-CCCF-471B-B0AD-2D6B7BFA0E9E}" srcId="{ECFF5BAA-894B-4B7B-83B5-E3EF9F6E7983}" destId="{F932C8D7-5534-4E3B-BD4F-3ABE48B7F85F}" srcOrd="1" destOrd="0" parTransId="{0F5D788C-1E4F-4E7D-A3F3-CE85C50E97A6}" sibTransId="{CD0CA7A1-852D-4920-B73C-0DE783697A84}"/>
    <dgm:cxn modelId="{21F05DEF-714B-4D83-9B27-E8CDAFC58F8F}" srcId="{ECFF5BAA-894B-4B7B-83B5-E3EF9F6E7983}" destId="{DE485ACF-545D-4B39-B6DB-A4AC2C090C2C}" srcOrd="4" destOrd="0" parTransId="{252A25E6-AA55-4F27-B4E9-50DC8A25EA7C}" sibTransId="{5B0FA134-8F6F-410A-8498-C4C4E13728DF}"/>
    <dgm:cxn modelId="{A6D897B7-1EF2-4DA5-9B89-DAF2DBEF35B9}" srcId="{ECFF5BAA-894B-4B7B-83B5-E3EF9F6E7983}" destId="{8988E5B8-65C9-411D-A6F7-3E0B6FDC7E70}" srcOrd="3" destOrd="0" parTransId="{604358B0-20C9-46EE-86AA-7A1E07D54BE8}" sibTransId="{F6AB4AD3-9BFD-440B-B593-765E834A670B}"/>
    <dgm:cxn modelId="{3EEB6183-6622-4AD1-9113-B55F5A0A8827}" type="presParOf" srcId="{9C2756A0-9429-4482-B5F1-54ED0CCA064B}" destId="{68843369-D4E5-489E-AEC0-FCF5FAC7BF80}" srcOrd="0" destOrd="0" presId="urn:microsoft.com/office/officeart/2005/8/layout/vList3"/>
    <dgm:cxn modelId="{FD73D142-266C-4808-8B10-3C6E81C59090}" type="presParOf" srcId="{68843369-D4E5-489E-AEC0-FCF5FAC7BF80}" destId="{FA1F6976-B54B-4C3C-B694-E55F6965086A}" srcOrd="0" destOrd="0" presId="urn:microsoft.com/office/officeart/2005/8/layout/vList3"/>
    <dgm:cxn modelId="{DF96EBF1-6531-4382-BE22-D04432D5F5D7}" type="presParOf" srcId="{68843369-D4E5-489E-AEC0-FCF5FAC7BF80}" destId="{AD8964ED-481D-4B69-9C81-154680D24C84}" srcOrd="1" destOrd="0" presId="urn:microsoft.com/office/officeart/2005/8/layout/vList3"/>
    <dgm:cxn modelId="{9B688FBA-B4DD-4F5B-9E92-B57B65555332}" type="presParOf" srcId="{9C2756A0-9429-4482-B5F1-54ED0CCA064B}" destId="{60052ACD-C681-4325-87A2-A2E6F4803B6D}" srcOrd="1" destOrd="0" presId="urn:microsoft.com/office/officeart/2005/8/layout/vList3"/>
    <dgm:cxn modelId="{48225B58-35D4-42E3-8B30-623A374B4D1E}" type="presParOf" srcId="{9C2756A0-9429-4482-B5F1-54ED0CCA064B}" destId="{2BAFA146-D433-4917-94A7-F55F2C812B55}" srcOrd="2" destOrd="0" presId="urn:microsoft.com/office/officeart/2005/8/layout/vList3"/>
    <dgm:cxn modelId="{5C4DA99F-7E62-4C21-914D-724FF0E5C599}" type="presParOf" srcId="{2BAFA146-D433-4917-94A7-F55F2C812B55}" destId="{60E38151-B9F2-4B28-BB75-922CFECB8575}" srcOrd="0" destOrd="0" presId="urn:microsoft.com/office/officeart/2005/8/layout/vList3"/>
    <dgm:cxn modelId="{D5189140-59E2-4B91-9DB1-F5FACD031A76}" type="presParOf" srcId="{2BAFA146-D433-4917-94A7-F55F2C812B55}" destId="{6DA93DA9-4B3C-4A17-A13B-AB46023127D6}" srcOrd="1" destOrd="0" presId="urn:microsoft.com/office/officeart/2005/8/layout/vList3"/>
    <dgm:cxn modelId="{901AC1A8-3EDD-4D57-8CE1-28D901900491}" type="presParOf" srcId="{9C2756A0-9429-4482-B5F1-54ED0CCA064B}" destId="{3D7DDFB4-AB98-4103-808B-38917BBC059F}" srcOrd="3" destOrd="0" presId="urn:microsoft.com/office/officeart/2005/8/layout/vList3"/>
    <dgm:cxn modelId="{B73BB456-8411-4A84-AD0F-60D0FA723248}" type="presParOf" srcId="{9C2756A0-9429-4482-B5F1-54ED0CCA064B}" destId="{3957A7E6-5868-43B7-8D83-4E49A9382861}" srcOrd="4" destOrd="0" presId="urn:microsoft.com/office/officeart/2005/8/layout/vList3"/>
    <dgm:cxn modelId="{B9DC10B3-166C-4472-BB52-B6D71398482A}" type="presParOf" srcId="{3957A7E6-5868-43B7-8D83-4E49A9382861}" destId="{1D8284AC-A45C-4D24-B443-0FEF68C9C96E}" srcOrd="0" destOrd="0" presId="urn:microsoft.com/office/officeart/2005/8/layout/vList3"/>
    <dgm:cxn modelId="{09A13CDA-61B3-4EB9-A1D5-C73BA7783649}" type="presParOf" srcId="{3957A7E6-5868-43B7-8D83-4E49A9382861}" destId="{610FA6FE-1D32-430A-9E52-7CAE273D21AD}" srcOrd="1" destOrd="0" presId="urn:microsoft.com/office/officeart/2005/8/layout/vList3"/>
    <dgm:cxn modelId="{57CB36D4-EDA8-4B3C-9283-18D260468372}" type="presParOf" srcId="{9C2756A0-9429-4482-B5F1-54ED0CCA064B}" destId="{9FB3CE51-853E-4498-9B32-8269A737DFE4}" srcOrd="5" destOrd="0" presId="urn:microsoft.com/office/officeart/2005/8/layout/vList3"/>
    <dgm:cxn modelId="{F3F91169-8BD6-47E3-8779-274C05DC21BB}" type="presParOf" srcId="{9C2756A0-9429-4482-B5F1-54ED0CCA064B}" destId="{B9B7812A-C11C-449E-BA71-4D3B77C67376}" srcOrd="6" destOrd="0" presId="urn:microsoft.com/office/officeart/2005/8/layout/vList3"/>
    <dgm:cxn modelId="{7EDE7A96-5545-4F09-8C7B-6908497732B7}" type="presParOf" srcId="{B9B7812A-C11C-449E-BA71-4D3B77C67376}" destId="{7F945178-FE3A-45F8-82EE-DF934F646BC6}" srcOrd="0" destOrd="0" presId="urn:microsoft.com/office/officeart/2005/8/layout/vList3"/>
    <dgm:cxn modelId="{E7BC60CF-3A93-4C8A-82A1-FC73835EBB2E}" type="presParOf" srcId="{B9B7812A-C11C-449E-BA71-4D3B77C67376}" destId="{D1088130-C8B2-443F-8496-60B2B91198C9}" srcOrd="1" destOrd="0" presId="urn:microsoft.com/office/officeart/2005/8/layout/vList3"/>
    <dgm:cxn modelId="{A15C7845-4727-4D6E-915B-209E45526AC0}" type="presParOf" srcId="{9C2756A0-9429-4482-B5F1-54ED0CCA064B}" destId="{C35787AE-E63A-4355-8394-C86FBEE8484C}" srcOrd="7" destOrd="0" presId="urn:microsoft.com/office/officeart/2005/8/layout/vList3"/>
    <dgm:cxn modelId="{F6FD4456-F800-4494-AD7E-6947910AF7D2}" type="presParOf" srcId="{9C2756A0-9429-4482-B5F1-54ED0CCA064B}" destId="{8CF0153A-B041-4C4B-A8ED-8EE3D7EE6487}" srcOrd="8" destOrd="0" presId="urn:microsoft.com/office/officeart/2005/8/layout/vList3"/>
    <dgm:cxn modelId="{4539EA4B-273D-4E1E-99D9-67A5B4930C20}" type="presParOf" srcId="{8CF0153A-B041-4C4B-A8ED-8EE3D7EE6487}" destId="{E1D5B65E-289D-4C90-87DD-42DA76B8669A}" srcOrd="0" destOrd="0" presId="urn:microsoft.com/office/officeart/2005/8/layout/vList3"/>
    <dgm:cxn modelId="{8BA60174-3D8A-4601-AE55-E4AA50603BD7}" type="presParOf" srcId="{8CF0153A-B041-4C4B-A8ED-8EE3D7EE6487}" destId="{3BEC98B3-A188-48CA-B9D0-AFAD6D9EFB71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5156E-69B5-4F6C-B8E8-A20E19890948}" type="doc">
      <dgm:prSet loTypeId="urn:microsoft.com/office/officeart/2005/8/layout/arrow5" loCatId="process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D3B806BE-F0DC-48FF-95AF-8781ABCB4930}">
      <dgm:prSet phldrT="[文字]" custT="1"/>
      <dgm:spPr/>
      <dgm:t>
        <a:bodyPr/>
        <a:lstStyle/>
        <a:p>
          <a:r>
            <a:rPr lang="zh-TW" altLang="en-US" sz="2600" b="1" dirty="0" smtClean="0">
              <a:latin typeface="+mj-ea"/>
              <a:ea typeface="+mj-ea"/>
            </a:rPr>
            <a:t>同步</a:t>
          </a:r>
          <a:endParaRPr lang="zh-TW" altLang="en-US" sz="2600" b="1" dirty="0">
            <a:latin typeface="+mj-ea"/>
            <a:ea typeface="+mj-ea"/>
          </a:endParaRPr>
        </a:p>
      </dgm:t>
    </dgm:pt>
    <dgm:pt modelId="{58AAECAD-ED22-4F64-9B1E-199853B3F6FA}" type="parTrans" cxnId="{2B0F2856-E660-4B52-B4E9-BB08C4AB3616}">
      <dgm:prSet/>
      <dgm:spPr/>
      <dgm:t>
        <a:bodyPr/>
        <a:lstStyle/>
        <a:p>
          <a:endParaRPr lang="zh-TW" altLang="en-US"/>
        </a:p>
      </dgm:t>
    </dgm:pt>
    <dgm:pt modelId="{F9909DC1-4629-453C-A78F-94AB6B511A26}" type="sibTrans" cxnId="{2B0F2856-E660-4B52-B4E9-BB08C4AB3616}">
      <dgm:prSet/>
      <dgm:spPr/>
      <dgm:t>
        <a:bodyPr/>
        <a:lstStyle/>
        <a:p>
          <a:endParaRPr lang="zh-TW" altLang="en-US"/>
        </a:p>
      </dgm:t>
    </dgm:pt>
    <dgm:pt modelId="{D59E927E-0C7A-4FD1-9BE5-8A7178B195CD}">
      <dgm:prSet phldrT="[文字]" custT="1"/>
      <dgm:spPr/>
      <dgm:t>
        <a:bodyPr/>
        <a:lstStyle/>
        <a:p>
          <a:r>
            <a:rPr lang="zh-TW" altLang="en-US" sz="2600" b="1" dirty="0" smtClean="0">
              <a:latin typeface="+mj-ea"/>
              <a:ea typeface="+mj-ea"/>
            </a:rPr>
            <a:t>非同步</a:t>
          </a:r>
          <a:endParaRPr lang="zh-TW" altLang="en-US" sz="2600" b="1" dirty="0">
            <a:latin typeface="+mj-ea"/>
            <a:ea typeface="+mj-ea"/>
          </a:endParaRPr>
        </a:p>
      </dgm:t>
    </dgm:pt>
    <dgm:pt modelId="{CAB9BB1E-9F48-4563-B360-8331CBF8002F}" type="parTrans" cxnId="{8E8A42FA-54B9-4783-B90D-1742D71460E4}">
      <dgm:prSet/>
      <dgm:spPr/>
      <dgm:t>
        <a:bodyPr/>
        <a:lstStyle/>
        <a:p>
          <a:endParaRPr lang="zh-TW" altLang="en-US"/>
        </a:p>
      </dgm:t>
    </dgm:pt>
    <dgm:pt modelId="{0651C549-B640-4BCD-990C-70BB29C83BFA}" type="sibTrans" cxnId="{8E8A42FA-54B9-4783-B90D-1742D71460E4}">
      <dgm:prSet/>
      <dgm:spPr/>
      <dgm:t>
        <a:bodyPr/>
        <a:lstStyle/>
        <a:p>
          <a:endParaRPr lang="zh-TW" altLang="en-US"/>
        </a:p>
      </dgm:t>
    </dgm:pt>
    <dgm:pt modelId="{B17B48DE-3CA0-40D5-AA83-7F001E19F0C6}" type="pres">
      <dgm:prSet presAssocID="{24A5156E-69B5-4F6C-B8E8-A20E198909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6227195-B7A7-4FB9-BB3E-A37DA309A085}" type="pres">
      <dgm:prSet presAssocID="{D3B806BE-F0DC-48FF-95AF-8781ABCB493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79A881-66B8-4244-B011-1EAC84D8DFF2}" type="pres">
      <dgm:prSet presAssocID="{D59E927E-0C7A-4FD1-9BE5-8A7178B195C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0C32D8-DBAE-4862-B4BB-DF65325D3D47}" type="presOf" srcId="{D3B806BE-F0DC-48FF-95AF-8781ABCB4930}" destId="{C6227195-B7A7-4FB9-BB3E-A37DA309A085}" srcOrd="0" destOrd="0" presId="urn:microsoft.com/office/officeart/2005/8/layout/arrow5"/>
    <dgm:cxn modelId="{8E8A42FA-54B9-4783-B90D-1742D71460E4}" srcId="{24A5156E-69B5-4F6C-B8E8-A20E19890948}" destId="{D59E927E-0C7A-4FD1-9BE5-8A7178B195CD}" srcOrd="1" destOrd="0" parTransId="{CAB9BB1E-9F48-4563-B360-8331CBF8002F}" sibTransId="{0651C549-B640-4BCD-990C-70BB29C83BFA}"/>
    <dgm:cxn modelId="{2B0F2856-E660-4B52-B4E9-BB08C4AB3616}" srcId="{24A5156E-69B5-4F6C-B8E8-A20E19890948}" destId="{D3B806BE-F0DC-48FF-95AF-8781ABCB4930}" srcOrd="0" destOrd="0" parTransId="{58AAECAD-ED22-4F64-9B1E-199853B3F6FA}" sibTransId="{F9909DC1-4629-453C-A78F-94AB6B511A26}"/>
    <dgm:cxn modelId="{D7E91675-6FE3-420F-A5E8-7CF99FCDF584}" type="presOf" srcId="{D59E927E-0C7A-4FD1-9BE5-8A7178B195CD}" destId="{2B79A881-66B8-4244-B011-1EAC84D8DFF2}" srcOrd="0" destOrd="0" presId="urn:microsoft.com/office/officeart/2005/8/layout/arrow5"/>
    <dgm:cxn modelId="{117D1F18-BE78-40E5-A9D2-F6197834F249}" type="presOf" srcId="{24A5156E-69B5-4F6C-B8E8-A20E19890948}" destId="{B17B48DE-3CA0-40D5-AA83-7F001E19F0C6}" srcOrd="0" destOrd="0" presId="urn:microsoft.com/office/officeart/2005/8/layout/arrow5"/>
    <dgm:cxn modelId="{F088981E-DC44-4E08-B06A-5342C3CDA427}" type="presParOf" srcId="{B17B48DE-3CA0-40D5-AA83-7F001E19F0C6}" destId="{C6227195-B7A7-4FB9-BB3E-A37DA309A085}" srcOrd="0" destOrd="0" presId="urn:microsoft.com/office/officeart/2005/8/layout/arrow5"/>
    <dgm:cxn modelId="{986C45E0-65CC-4C4B-B349-1D1CB93821E1}" type="presParOf" srcId="{B17B48DE-3CA0-40D5-AA83-7F001E19F0C6}" destId="{2B79A881-66B8-4244-B011-1EAC84D8DFF2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03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203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D1A0F85-1234-4153-A1DF-0C53B44173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516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719"/>
            <a:ext cx="4984962" cy="44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22"/>
            <a:ext cx="2945659" cy="4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29822"/>
            <a:ext cx="2945659" cy="4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7104761-8BDD-46EC-AD8F-B94A778730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19883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A408A-9BE9-456E-817B-FD1530CA53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20880" cy="58177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華康魏碑體" pitchFamily="65" charset="-120"/>
                <a:ea typeface="華康魏碑體" pitchFamily="65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00174"/>
            <a:ext cx="7920880" cy="4824426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DF7D7-095B-424D-B1B0-67156F97854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71C33-1CB2-4521-BC4A-F39DB91F81C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D6A408A-9BE9-456E-817B-FD1530CA53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DF7D7-095B-424D-B1B0-67156F97854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871C33-1CB2-4521-BC4A-F39DB91F81C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5817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50387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5" name="矩形 14"/>
          <p:cNvSpPr/>
          <p:nvPr userDrawn="1"/>
        </p:nvSpPr>
        <p:spPr>
          <a:xfrm>
            <a:off x="6312425" y="48500"/>
            <a:ext cx="2813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1" cap="none" spc="0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中宋體" pitchFamily="17" charset="-120"/>
              </a:rPr>
              <a:t>在地技職人才培育搖籃</a:t>
            </a:r>
            <a:endParaRPr lang="zh-TW" altLang="en-US" sz="2000" b="1" cap="none" spc="0" dirty="0">
              <a:ln w="190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中宋體" pitchFamily="17" charset="-12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938319" y="6230679"/>
            <a:ext cx="28843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zh-TW" altLang="en-US" sz="1600" b="1" cap="all" spc="0" dirty="0" smtClean="0">
                <a:ln>
                  <a:solidFill>
                    <a:srgbClr val="0000FF"/>
                  </a:solidFill>
                </a:ln>
                <a:solidFill>
                  <a:srgbClr val="CC99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中宋體" pitchFamily="17" charset="-120"/>
              </a:rPr>
              <a:t>國立玉井高級工商職業學校</a:t>
            </a:r>
            <a:endParaRPr lang="en-US" altLang="zh-TW" sz="1600" b="1" cap="all" spc="0" dirty="0" smtClean="0">
              <a:ln>
                <a:solidFill>
                  <a:srgbClr val="0000FF"/>
                </a:solidFill>
              </a:ln>
              <a:solidFill>
                <a:srgbClr val="CC99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中宋體" pitchFamily="17" charset="-120"/>
            </a:endParaRPr>
          </a:p>
          <a:p>
            <a:pPr algn="l"/>
            <a:r>
              <a:rPr lang="en-US" altLang="zh-TW" sz="1200" b="1" cap="all" spc="0" dirty="0" smtClean="0">
                <a:ln>
                  <a:solidFill>
                    <a:srgbClr val="0000FF"/>
                  </a:solidFill>
                </a:ln>
                <a:solidFill>
                  <a:srgbClr val="CC99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http://www.ycvs.tn.edu.tw</a:t>
            </a:r>
            <a:endParaRPr lang="zh-TW" altLang="en-US" sz="1200" b="1" cap="all" spc="0" dirty="0">
              <a:ln>
                <a:solidFill>
                  <a:srgbClr val="0000FF"/>
                </a:solidFill>
              </a:ln>
              <a:solidFill>
                <a:srgbClr val="CC99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work(工作資料櫃)\17.教務處(Office of Academic Affairs)\107學年度高級中等學校學習區免試入學計畫\子計畫執行進度及記錄\107-4-4(招生宣導)\完免招生1070315啟動\校徽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5" y="6022345"/>
            <a:ext cx="772706" cy="7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4" r:id="rId3"/>
    <p:sldLayoutId id="2147484085" r:id="rId4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600" b="0" u="none" strike="noStrike" kern="1200">
          <a:ln>
            <a:noFill/>
          </a:ln>
          <a:solidFill>
            <a:schemeClr val="tx1"/>
          </a:solidFill>
          <a:effectLst/>
          <a:latin typeface="華康魏碑體" pitchFamily="65" charset="-120"/>
          <a:ea typeface="華康魏碑體" pitchFamily="65" charset="-120"/>
          <a:cs typeface="Times New Roman" panose="02020603050405020304" pitchFamily="18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4195F2-18F8-4E52-B920-5C889BFA80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312425" y="48500"/>
            <a:ext cx="2813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1" cap="none" spc="0" dirty="0" smtClean="0">
                <a:ln w="190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中宋體" pitchFamily="17" charset="-120"/>
              </a:rPr>
              <a:t>在地技職人才培育搖籃</a:t>
            </a:r>
            <a:endParaRPr lang="zh-TW" altLang="en-US" sz="2000" b="1" cap="none" spc="0" dirty="0">
              <a:ln w="190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中宋體" pitchFamily="17" charset="-120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938319" y="6230679"/>
            <a:ext cx="28843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zh-TW" altLang="en-US" sz="1600" b="1" cap="all" spc="0" dirty="0" smtClean="0">
                <a:ln>
                  <a:solidFill>
                    <a:srgbClr val="0000FF"/>
                  </a:solidFill>
                </a:ln>
                <a:solidFill>
                  <a:srgbClr val="CC99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中宋體" pitchFamily="17" charset="-120"/>
              </a:rPr>
              <a:t>國立玉井高級工商職業學校</a:t>
            </a:r>
            <a:endParaRPr lang="en-US" altLang="zh-TW" sz="1600" b="1" cap="all" spc="0" dirty="0" smtClean="0">
              <a:ln>
                <a:solidFill>
                  <a:srgbClr val="0000FF"/>
                </a:solidFill>
              </a:ln>
              <a:solidFill>
                <a:srgbClr val="CC99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中宋體" pitchFamily="17" charset="-120"/>
            </a:endParaRPr>
          </a:p>
          <a:p>
            <a:pPr algn="l"/>
            <a:r>
              <a:rPr lang="en-US" altLang="zh-TW" sz="1200" b="1" cap="all" spc="0" dirty="0" smtClean="0">
                <a:ln>
                  <a:solidFill>
                    <a:srgbClr val="0000FF"/>
                  </a:solidFill>
                </a:ln>
                <a:solidFill>
                  <a:srgbClr val="CC99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http://www.ycvs.tn.edu.tw</a:t>
            </a:r>
            <a:endParaRPr lang="zh-TW" altLang="en-US" sz="1200" b="1" cap="all" spc="0" dirty="0">
              <a:ln>
                <a:solidFill>
                  <a:srgbClr val="0000FF"/>
                </a:solidFill>
              </a:ln>
              <a:solidFill>
                <a:srgbClr val="CC99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D:\work(工作資料櫃)\17.教務處(Office of Academic Affairs)\107學年度高級中等學校學習區免試入學計畫\子計畫執行進度及記錄\107-4-4(招生宣導)\完免招生1070315啟動\校徽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5" y="6022345"/>
            <a:ext cx="772706" cy="7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est@apps.ycvs.tn.edu.tw" TargetMode="External"/><Relationship Id="rId2" Type="http://schemas.openxmlformats.org/officeDocument/2006/relationships/hyperlink" Target="mailto:test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85720" y="642918"/>
            <a:ext cx="85693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因應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新型冠狀病毒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疫情造成可能的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遠距上課、補課及學生學習需求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0" name="Picture 2" descr="D:\完免招生1070315啟動\校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143380"/>
            <a:ext cx="1371498" cy="1382048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57356" y="30003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主題：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itchFamily="18" charset="0"/>
              </a:rPr>
              <a:t>線上課程工具研習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43240" y="435769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林照庭師</a:t>
            </a:r>
            <a:endPara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陳重融師</a:t>
            </a:r>
            <a:endPara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0298" y="5857892"/>
            <a:ext cx="535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ea typeface="標楷體" pitchFamily="65" charset="-120"/>
                <a:cs typeface="Times New Roman" pitchFamily="18" charset="0"/>
              </a:rPr>
              <a:t>中華民國</a:t>
            </a:r>
            <a:r>
              <a:rPr lang="en-US" altLang="zh-TW" sz="3000" b="1" dirty="0" smtClean="0"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sz="3000" b="1" dirty="0" smtClean="0"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3000" b="1" dirty="0" smtClean="0">
                <a:ea typeface="標楷體" pitchFamily="65" charset="-120"/>
                <a:cs typeface="Times New Roman" pitchFamily="18" charset="0"/>
              </a:rPr>
              <a:t>03</a:t>
            </a:r>
            <a:r>
              <a:rPr lang="zh-TW" altLang="en-US" sz="3000" b="1" dirty="0" smtClean="0"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3000" b="1" dirty="0" smtClean="0"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sz="3000" b="1" dirty="0" smtClean="0"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3000" b="1" dirty="0" smtClean="0"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sz="3000" b="1" dirty="0" smtClean="0">
                <a:ea typeface="標楷體" pitchFamily="65" charset="-120"/>
                <a:cs typeface="Times New Roman" pitchFamily="18" charset="0"/>
              </a:rPr>
              <a:t>日</a:t>
            </a:r>
            <a:endParaRPr lang="zh-TW" altLang="en-US" sz="30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159925" cy="508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5" name="內容版面配置區 4" descr="操作示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3169" y="1581944"/>
            <a:ext cx="6985000" cy="46609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補充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dirty="0" smtClean="0"/>
          </a:p>
          <a:p>
            <a:r>
              <a:rPr lang="zh-TW" altLang="en-US" b="1" dirty="0" smtClean="0">
                <a:solidFill>
                  <a:srgbClr val="0000FF"/>
                </a:solidFill>
              </a:rPr>
              <a:t>使用</a:t>
            </a:r>
            <a:r>
              <a:rPr lang="en-US" altLang="zh-TW" b="1" dirty="0" smtClean="0">
                <a:solidFill>
                  <a:srgbClr val="0000FF"/>
                </a:solidFill>
              </a:rPr>
              <a:t>Google Calendar</a:t>
            </a:r>
            <a:r>
              <a:rPr lang="zh-TW" altLang="en-US" b="1" dirty="0" smtClean="0">
                <a:solidFill>
                  <a:srgbClr val="0000FF"/>
                </a:solidFill>
              </a:rPr>
              <a:t>來連結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dirty="0" smtClean="0"/>
              <a:t>老師有課表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學生也有課表</a:t>
            </a:r>
            <a:endParaRPr lang="en-US" altLang="zh-TW" dirty="0" smtClean="0"/>
          </a:p>
          <a:p>
            <a:r>
              <a:rPr lang="zh-TW" altLang="en-US" b="1" dirty="0" smtClean="0"/>
              <a:t>你可以先準備：為班級建立一個教室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導師班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任教班</a:t>
            </a:r>
            <a:endParaRPr lang="en-US" altLang="zh-TW" b="1" dirty="0" smtClean="0"/>
          </a:p>
          <a:p>
            <a:r>
              <a:rPr lang="zh-TW" altLang="en-US" b="1" dirty="0" smtClean="0"/>
              <a:t>實名制：</a:t>
            </a:r>
            <a:r>
              <a:rPr lang="zh-TW" altLang="en-US" dirty="0" smtClean="0"/>
              <a:t>無關隱私</a:t>
            </a:r>
            <a:endParaRPr lang="en-US" altLang="zh-TW" dirty="0" smtClean="0"/>
          </a:p>
          <a:p>
            <a:endParaRPr lang="en-US" altLang="zh-TW" b="1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244" t="18695" r="35919" b="19719"/>
          <a:stretch>
            <a:fillRect/>
          </a:stretch>
        </p:blipFill>
        <p:spPr bwMode="auto">
          <a:xfrm>
            <a:off x="714348" y="1500174"/>
            <a:ext cx="78971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ea typeface="+mj-ea"/>
              </a:rPr>
              <a:t>Google </a:t>
            </a:r>
            <a:r>
              <a:rPr lang="en-US" altLang="zh-TW" sz="3200" b="1" dirty="0" smtClean="0">
                <a:latin typeface="Times New Roman" pitchFamily="18" charset="0"/>
                <a:ea typeface="+mj-ea"/>
              </a:rPr>
              <a:t>Meet</a:t>
            </a:r>
            <a:endParaRPr lang="zh-TW" altLang="en-US" sz="3200" b="1" dirty="0" smtClean="0">
              <a:latin typeface="Times New Roman" pitchFamily="18" charset="0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發起會議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b="1" dirty="0" smtClean="0">
                <a:solidFill>
                  <a:srgbClr val="FF0000"/>
                </a:solidFill>
                <a:sym typeface="Wingdings" pitchFamily="2" charset="2"/>
              </a:rPr>
              <a:t>需有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G Suite</a:t>
            </a:r>
            <a:r>
              <a:rPr lang="zh-TW" altLang="en-US" b="1" dirty="0" smtClean="0">
                <a:solidFill>
                  <a:srgbClr val="FF0000"/>
                </a:solidFill>
                <a:sym typeface="Wingdings" pitchFamily="2" charset="2"/>
              </a:rPr>
              <a:t>帳號</a:t>
            </a:r>
            <a:r>
              <a:rPr lang="zh-TW" altLang="en-US" dirty="0" smtClean="0">
                <a:sym typeface="Wingdings" pitchFamily="2" charset="2"/>
              </a:rPr>
              <a:t>。</a:t>
            </a:r>
            <a:endParaRPr lang="en-US" altLang="zh-TW" dirty="0" smtClean="0">
              <a:sym typeface="Wingdings" pitchFamily="2" charset="2"/>
            </a:endParaRPr>
          </a:p>
          <a:p>
            <a:pPr lvl="1"/>
            <a:r>
              <a:rPr lang="en-US" altLang="zh-TW" dirty="0" err="1" smtClean="0">
                <a:sym typeface="Wingdings" pitchFamily="2" charset="2"/>
                <a:hlinkClick r:id="rId2"/>
              </a:rPr>
              <a:t>test@gmail.com</a:t>
            </a:r>
            <a:endParaRPr lang="en-US" altLang="zh-TW" dirty="0" smtClean="0">
              <a:sym typeface="Wingdings" pitchFamily="2" charset="2"/>
            </a:endParaRPr>
          </a:p>
          <a:p>
            <a:pPr lvl="1"/>
            <a:r>
              <a:rPr lang="en-US" altLang="zh-TW" dirty="0" err="1" smtClean="0">
                <a:solidFill>
                  <a:srgbClr val="0000FF"/>
                </a:solidFill>
                <a:sym typeface="Wingdings" pitchFamily="2" charset="2"/>
                <a:hlinkClick r:id="rId3"/>
              </a:rPr>
              <a:t>test@apps.ycvs.tn.edu.tw</a:t>
            </a:r>
            <a:r>
              <a:rPr lang="en-US" altLang="zh-TW" dirty="0" smtClean="0">
                <a:solidFill>
                  <a:srgbClr val="0000FF"/>
                </a:solidFill>
                <a:sym typeface="Wingdings" pitchFamily="2" charset="2"/>
              </a:rPr>
              <a:t>  </a:t>
            </a:r>
            <a:r>
              <a:rPr lang="zh-TW" altLang="en-US" dirty="0" smtClean="0">
                <a:solidFill>
                  <a:srgbClr val="0000FF"/>
                </a:solidFill>
                <a:sym typeface="Wingdings" pitchFamily="2" charset="2"/>
              </a:rPr>
              <a:t>可發起會議</a:t>
            </a:r>
            <a:endParaRPr lang="en-US" altLang="zh-TW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zh-TW" altLang="en-US" dirty="0" smtClean="0"/>
              <a:t>會議名稱僅能用英文、數字。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73306" t="9176" r="1495" b="37298"/>
          <a:stretch>
            <a:fillRect/>
          </a:stretch>
        </p:blipFill>
        <p:spPr bwMode="auto">
          <a:xfrm>
            <a:off x="6858016" y="1428736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1145" t="9176" r="1495" b="2123"/>
          <a:stretch>
            <a:fillRect/>
          </a:stretch>
        </p:blipFill>
        <p:spPr bwMode="auto">
          <a:xfrm>
            <a:off x="714348" y="3429000"/>
            <a:ext cx="60722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其他視訊軟體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教育部推薦</a:t>
            </a:r>
            <a:endParaRPr lang="en-US" dirty="0" smtClean="0"/>
          </a:p>
          <a:p>
            <a:pPr lvl="1"/>
            <a:r>
              <a:rPr lang="en-US" dirty="0" smtClean="0"/>
              <a:t>Cisco WebEx</a:t>
            </a:r>
          </a:p>
          <a:p>
            <a:pPr lvl="1"/>
            <a:r>
              <a:rPr lang="en-US" dirty="0" smtClean="0"/>
              <a:t>Adobe Connect</a:t>
            </a:r>
          </a:p>
          <a:p>
            <a:pPr lvl="1"/>
            <a:r>
              <a:rPr lang="en-US" altLang="zh-TW" dirty="0" smtClean="0"/>
              <a:t>M</a:t>
            </a:r>
            <a:r>
              <a:rPr lang="en-US" dirty="0" smtClean="0"/>
              <a:t>icrosoft Teams</a:t>
            </a:r>
          </a:p>
          <a:p>
            <a:pPr lvl="1"/>
            <a:r>
              <a:rPr lang="en-US" dirty="0" err="1" smtClean="0"/>
              <a:t>CyberLink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smtClean="0"/>
              <a:t>Meeting</a:t>
            </a:r>
          </a:p>
          <a:p>
            <a:pPr lvl="1"/>
            <a:r>
              <a:rPr lang="zh-TW" altLang="en-US" dirty="0" smtClean="0"/>
              <a:t>開</a:t>
            </a:r>
            <a:r>
              <a:rPr lang="zh-TW" altLang="en-US" dirty="0" smtClean="0"/>
              <a:t>源的</a:t>
            </a:r>
            <a:r>
              <a:rPr lang="en-US" dirty="0" err="1" smtClean="0"/>
              <a:t>Jitsi</a:t>
            </a:r>
            <a:r>
              <a:rPr lang="en-US" dirty="0" smtClean="0"/>
              <a:t> </a:t>
            </a:r>
            <a:r>
              <a:rPr lang="en-US" dirty="0" smtClean="0"/>
              <a:t>Meet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還有</a:t>
            </a:r>
            <a:r>
              <a:rPr lang="zh-TW" altLang="en-US" dirty="0" smtClean="0"/>
              <a:t>其他</a:t>
            </a:r>
            <a:r>
              <a:rPr lang="zh-TW" altLang="en-US" dirty="0" smtClean="0"/>
              <a:t>，常用的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545" t="15062" r="6364" b="24692"/>
          <a:stretch>
            <a:fillRect/>
          </a:stretch>
        </p:blipFill>
        <p:spPr bwMode="auto">
          <a:xfrm>
            <a:off x="1285852" y="1571612"/>
            <a:ext cx="70009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直播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技術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StreamYard</a:t>
            </a:r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平臺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YouTube </a:t>
            </a:r>
          </a:p>
          <a:p>
            <a:pPr lvl="1"/>
            <a:r>
              <a:rPr lang="en-US" altLang="zh-TW" dirty="0" smtClean="0"/>
              <a:t>f  Live</a:t>
            </a:r>
          </a:p>
          <a:p>
            <a:pPr lvl="1"/>
            <a:r>
              <a:rPr lang="en-US" altLang="zh-TW" dirty="0" smtClean="0"/>
              <a:t>Linked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480" t="19974" r="7806" b="23711"/>
          <a:stretch>
            <a:fillRect/>
          </a:stretch>
        </p:blipFill>
        <p:spPr bwMode="auto">
          <a:xfrm>
            <a:off x="3357554" y="1928802"/>
            <a:ext cx="54349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1680" y="1844824"/>
            <a:ext cx="5832475" cy="72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800"/>
              </a:spcBef>
              <a:buFont typeface="Arial" pitchFamily="34" charset="0"/>
              <a:buNone/>
              <a:defRPr sz="26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402336" indent="-164592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630936" indent="-164592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859536" indent="-173736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kumimoji="0" lang="zh-TW" altLang="en-US" sz="3000" dirty="0" smtClean="0"/>
              <a:t>感謝聆聽        敬請指教</a:t>
            </a:r>
          </a:p>
        </p:txBody>
      </p:sp>
      <p:pic>
        <p:nvPicPr>
          <p:cNvPr id="1026" name="Picture 2" descr="D:\work(工作資料櫃)\17.教務處(Office of Academic Affairs)\107學年度高級中等學校學習區免試入學計畫\完免招生1070315啟動\ycvsQRcod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69" y="2852935"/>
            <a:ext cx="1998209" cy="19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942859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20880" cy="72464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</a:rPr>
              <a:t>課程大綱</a:t>
            </a:r>
            <a:endParaRPr lang="zh-TW" altLang="en-US" dirty="0">
              <a:latin typeface="+mj-ea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142976" y="2000240"/>
          <a:ext cx="7286676" cy="387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 smtClean="0">
                <a:latin typeface="+mj-ea"/>
              </a:rPr>
              <a:t>準備線上教學現有作為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43050"/>
            <a:ext cx="7920880" cy="442915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網站設置</a:t>
            </a:r>
            <a:r>
              <a:rPr lang="zh-TW" altLang="en-US" b="1" dirty="0" smtClean="0">
                <a:solidFill>
                  <a:srgbClr val="0000FF"/>
                </a:solidFill>
              </a:rPr>
              <a:t>防疫專區</a:t>
            </a:r>
            <a:r>
              <a:rPr lang="zh-TW" altLang="en-US" dirty="0" smtClean="0"/>
              <a:t>。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 smtClean="0"/>
              <a:t>提供</a:t>
            </a:r>
            <a:r>
              <a:rPr lang="zh-TW" altLang="en-US" b="1" dirty="0" smtClean="0"/>
              <a:t>線上學習資源</a:t>
            </a:r>
            <a:r>
              <a:rPr lang="zh-TW" altLang="en-US" dirty="0" smtClean="0"/>
              <a:t>連結</a:t>
            </a:r>
            <a:r>
              <a:rPr lang="en-US" dirty="0" smtClean="0"/>
              <a:t>(</a:t>
            </a:r>
            <a:r>
              <a:rPr lang="zh-TW" altLang="en-US" dirty="0" smtClean="0"/>
              <a:t>如：</a:t>
            </a:r>
            <a:r>
              <a:rPr lang="zh-TW" altLang="en-US" b="1" dirty="0" smtClean="0">
                <a:solidFill>
                  <a:srgbClr val="0000FF"/>
                </a:solidFill>
              </a:rPr>
              <a:t>教育雲</a:t>
            </a:r>
            <a:r>
              <a:rPr lang="en-US" dirty="0" smtClean="0"/>
              <a:t>)</a:t>
            </a:r>
            <a:r>
              <a:rPr lang="zh-TW" altLang="en-US" dirty="0" smtClean="0"/>
              <a:t>，並鼓勵教師使用。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https://cloud.edu.tw/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 smtClean="0"/>
              <a:t>訂定本校「因應嚴重特殊傳染性肺炎停課補課及學生學習評量作業輔導措施」。</a:t>
            </a:r>
            <a:endParaRPr lang="en-US" altLang="zh-TW" dirty="0" smtClean="0"/>
          </a:p>
          <a:p>
            <a:r>
              <a:rPr lang="zh-TW" altLang="en-US" dirty="0" smtClean="0"/>
              <a:t>盤點教務處能提供教師</a:t>
            </a:r>
            <a:r>
              <a:rPr lang="zh-TW" altLang="en-US" b="1" u="sng" dirty="0" smtClean="0"/>
              <a:t>錄製</a:t>
            </a:r>
            <a:r>
              <a:rPr lang="zh-TW" altLang="en-US" dirty="0" smtClean="0"/>
              <a:t>或</a:t>
            </a:r>
            <a:r>
              <a:rPr lang="zh-TW" altLang="en-US" b="1" u="sng" dirty="0" smtClean="0"/>
              <a:t>直播用</a:t>
            </a:r>
            <a:r>
              <a:rPr lang="zh-TW" altLang="en-US" dirty="0" smtClean="0"/>
              <a:t>攝影機：</a:t>
            </a:r>
            <a:r>
              <a:rPr lang="en-US" dirty="0" smtClean="0"/>
              <a:t>2</a:t>
            </a:r>
            <a:r>
              <a:rPr lang="zh-TW" altLang="en-US" dirty="0" smtClean="0"/>
              <a:t>部</a:t>
            </a:r>
            <a:r>
              <a:rPr lang="en-US" dirty="0" smtClean="0"/>
              <a:t>720P</a:t>
            </a:r>
            <a:r>
              <a:rPr lang="zh-TW" altLang="en-US" dirty="0" smtClean="0"/>
              <a:t>直播攝影機、</a:t>
            </a:r>
            <a:r>
              <a:rPr lang="en-US" dirty="0" smtClean="0"/>
              <a:t>1</a:t>
            </a:r>
            <a:r>
              <a:rPr lang="zh-TW" altLang="en-US" dirty="0" smtClean="0"/>
              <a:t>部</a:t>
            </a:r>
            <a:r>
              <a:rPr lang="en-US" dirty="0" smtClean="0"/>
              <a:t>1080P</a:t>
            </a:r>
            <a:r>
              <a:rPr lang="zh-TW" altLang="en-US" dirty="0" smtClean="0"/>
              <a:t>攝影機。</a:t>
            </a:r>
            <a:endParaRPr lang="en-US" altLang="zh-TW" dirty="0" smtClean="0"/>
          </a:p>
          <a:p>
            <a:r>
              <a:rPr lang="zh-TW" altLang="en-US" dirty="0" smtClean="0"/>
              <a:t>盤點全校學生使用網路即載具情形：</a:t>
            </a:r>
            <a:r>
              <a:rPr lang="zh-TW" altLang="en-US" b="1" dirty="0" smtClean="0">
                <a:solidFill>
                  <a:srgbClr val="0000FF"/>
                </a:solidFill>
              </a:rPr>
              <a:t>全校學生 無網路</a:t>
            </a:r>
            <a:r>
              <a:rPr lang="en-US" b="1" dirty="0" smtClean="0">
                <a:solidFill>
                  <a:srgbClr val="0000FF"/>
                </a:solidFill>
              </a:rPr>
              <a:t>14</a:t>
            </a:r>
            <a:r>
              <a:rPr lang="zh-TW" altLang="en-US" b="1" dirty="0" smtClean="0">
                <a:solidFill>
                  <a:srgbClr val="0000FF"/>
                </a:solidFill>
              </a:rPr>
              <a:t>人、無載具</a:t>
            </a:r>
            <a:r>
              <a:rPr lang="en-US" b="1" dirty="0" smtClean="0">
                <a:solidFill>
                  <a:srgbClr val="0000FF"/>
                </a:solidFill>
              </a:rPr>
              <a:t>4</a:t>
            </a:r>
            <a:r>
              <a:rPr lang="zh-TW" altLang="en-US" b="1" dirty="0" smtClean="0">
                <a:solidFill>
                  <a:srgbClr val="0000FF"/>
                </a:solidFill>
              </a:rPr>
              <a:t>人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71612"/>
            <a:ext cx="7920880" cy="4752988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本校</a:t>
            </a:r>
            <a:r>
              <a:rPr lang="en-US" sz="2800" b="1" dirty="0" smtClean="0"/>
              <a:t>G-Suite</a:t>
            </a:r>
            <a:r>
              <a:rPr lang="zh-TW" altLang="en-US" sz="2800" b="1" dirty="0" smtClean="0"/>
              <a:t> </a:t>
            </a:r>
            <a:r>
              <a:rPr lang="en-US" altLang="zh-TW" sz="2800" dirty="0" smtClean="0"/>
              <a:t>(Google Education) </a:t>
            </a:r>
            <a:r>
              <a:rPr lang="zh-TW" altLang="en-US" sz="2800" dirty="0" smtClean="0"/>
              <a:t>情形</a:t>
            </a:r>
            <a:endParaRPr lang="en-US" altLang="zh-TW" sz="2800" dirty="0" smtClean="0"/>
          </a:p>
          <a:p>
            <a:pPr lvl="1"/>
            <a:r>
              <a:rPr lang="zh-TW" altLang="en-US" dirty="0" smtClean="0"/>
              <a:t>教務處於</a:t>
            </a:r>
            <a:r>
              <a:rPr lang="en-US" dirty="0" smtClean="0"/>
              <a:t>106</a:t>
            </a:r>
            <a:r>
              <a:rPr lang="zh-TW" altLang="en-US" dirty="0" smtClean="0"/>
              <a:t>年</a:t>
            </a:r>
            <a:r>
              <a:rPr lang="en-US" dirty="0" smtClean="0"/>
              <a:t>11</a:t>
            </a:r>
            <a:r>
              <a:rPr lang="zh-TW" altLang="en-US" dirty="0" smtClean="0"/>
              <a:t>月申請完成</a:t>
            </a:r>
            <a:r>
              <a:rPr lang="en-US" dirty="0" smtClean="0"/>
              <a:t>Google </a:t>
            </a:r>
            <a:r>
              <a:rPr lang="en-US" dirty="0" err="1" smtClean="0"/>
              <a:t>Edution</a:t>
            </a:r>
            <a:r>
              <a:rPr lang="zh-TW" altLang="en-US" dirty="0" smtClean="0"/>
              <a:t>服務。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開設全體教職員工帳號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辦理</a:t>
            </a:r>
            <a:r>
              <a:rPr lang="en-US" dirty="0" smtClean="0"/>
              <a:t>Google</a:t>
            </a:r>
            <a:r>
              <a:rPr lang="zh-TW" altLang="en-US" dirty="0" smtClean="0"/>
              <a:t>雲端教學平臺研習：</a:t>
            </a:r>
            <a:r>
              <a:rPr lang="en-US" dirty="0" smtClean="0"/>
              <a:t>106/12/06</a:t>
            </a:r>
            <a:r>
              <a:rPr lang="zh-TW" altLang="en-US" dirty="0" smtClean="0"/>
              <a:t>、</a:t>
            </a:r>
            <a:r>
              <a:rPr lang="en-US" dirty="0" smtClean="0"/>
              <a:t>12</a:t>
            </a:r>
          </a:p>
          <a:p>
            <a:pPr lvl="1"/>
            <a:r>
              <a:rPr lang="zh-TW" altLang="en-US" dirty="0" smtClean="0"/>
              <a:t>開設部份班級學生帳號。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b="1" dirty="0" smtClean="0"/>
              <a:t>108</a:t>
            </a:r>
            <a:r>
              <a:rPr lang="zh-TW" altLang="en-US" b="1" dirty="0" smtClean="0"/>
              <a:t>學年度這屆學生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高一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r>
              <a:rPr lang="zh-TW" altLang="en-US" b="1" dirty="0" smtClean="0"/>
              <a:t>已全數開設帳號，並對學生說明。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目前辦理</a:t>
            </a:r>
            <a:r>
              <a:rPr lang="zh-TW" altLang="en-US" dirty="0" smtClean="0"/>
              <a:t>將</a:t>
            </a:r>
            <a:r>
              <a:rPr lang="zh-TW" altLang="en-US" dirty="0" smtClean="0">
                <a:solidFill>
                  <a:srgbClr val="FF0000"/>
                </a:solidFill>
              </a:rPr>
              <a:t>高二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高三</a:t>
            </a:r>
            <a:r>
              <a:rPr lang="zh-TW" altLang="en-US" dirty="0" smtClean="0"/>
              <a:t>學生帳號全數開設</a:t>
            </a:r>
            <a:r>
              <a:rPr lang="en-US" altLang="zh-TW" dirty="0" smtClean="0"/>
              <a:t>(3/27</a:t>
            </a:r>
            <a:r>
              <a:rPr lang="zh-TW" altLang="en-US" dirty="0" smtClean="0"/>
              <a:t>前完成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032" t="16133" r="12951" b="12586"/>
          <a:stretch>
            <a:fillRect/>
          </a:stretch>
        </p:blipFill>
        <p:spPr bwMode="auto">
          <a:xfrm>
            <a:off x="3643306" y="2571744"/>
            <a:ext cx="53772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TW" b="1" dirty="0" smtClean="0">
                <a:latin typeface="+mj-ea"/>
                <a:ea typeface="+mj-ea"/>
              </a:rPr>
              <a:t>Google Suite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43050"/>
            <a:ext cx="8031266" cy="1857388"/>
          </a:xfrm>
          <a:noFill/>
        </p:spPr>
        <p:txBody>
          <a:bodyPr>
            <a:normAutofit lnSpcReduction="10000"/>
          </a:bodyPr>
          <a:lstStyle/>
          <a:p>
            <a:r>
              <a:rPr lang="zh-TW" altLang="en-US" b="1" dirty="0" smtClean="0"/>
              <a:t>登入帳號即可使用所有雲端服務。</a:t>
            </a:r>
          </a:p>
          <a:p>
            <a:r>
              <a:rPr lang="en-US" altLang="zh-TW" b="1" dirty="0" smtClean="0"/>
              <a:t>Google </a:t>
            </a:r>
            <a:r>
              <a:rPr lang="zh-TW" altLang="en-US" b="1" dirty="0" smtClean="0"/>
              <a:t>提供各種的服務。</a:t>
            </a:r>
            <a:endParaRPr lang="en-US" altLang="zh-TW" b="1" dirty="0" smtClean="0"/>
          </a:p>
          <a:p>
            <a:r>
              <a:rPr lang="zh-TW" altLang="en-US" b="1" dirty="0" smtClean="0"/>
              <a:t>應用載具無設限。</a:t>
            </a:r>
            <a:endParaRPr lang="en-US" altLang="zh-TW" b="1" dirty="0" smtClean="0"/>
          </a:p>
          <a:p>
            <a:pPr>
              <a:lnSpc>
                <a:spcPct val="90000"/>
              </a:lnSpc>
            </a:pPr>
            <a:r>
              <a:rPr lang="zh-TW" altLang="en-US" b="1" dirty="0" smtClean="0"/>
              <a:t>提供無限大空間。</a:t>
            </a:r>
            <a:endParaRPr lang="en-US" altLang="zh-TW" b="1" dirty="0" smtClean="0"/>
          </a:p>
          <a:p>
            <a:pPr>
              <a:lnSpc>
                <a:spcPct val="90000"/>
              </a:lnSpc>
            </a:pPr>
            <a:endParaRPr lang="en-US" altLang="zh-TW" dirty="0" smtClean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3786182" y="5000636"/>
            <a:ext cx="114300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G-Education.jpg"/>
          <p:cNvPicPr>
            <a:picLocks noChangeAspect="1"/>
          </p:cNvPicPr>
          <p:nvPr/>
        </p:nvPicPr>
        <p:blipFill>
          <a:blip r:embed="rId4" cstate="print"/>
          <a:srcRect l="6901" t="13802" r="6835" b="21788"/>
          <a:stretch>
            <a:fillRect/>
          </a:stretch>
        </p:blipFill>
        <p:spPr>
          <a:xfrm>
            <a:off x="714348" y="4000504"/>
            <a:ext cx="2678925" cy="150019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159925" cy="508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pic>
        <p:nvPicPr>
          <p:cNvPr id="5" name="內容版面配置區 4" descr="G-Sui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5103" y="1975764"/>
            <a:ext cx="6901132" cy="387326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  <a:ea typeface="+mj-ea"/>
              </a:rPr>
              <a:t>我們是</a:t>
            </a:r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老師</a:t>
            </a:r>
            <a:r>
              <a:rPr lang="zh-TW" altLang="en-US" b="1" dirty="0" smtClean="0">
                <a:latin typeface="+mj-ea"/>
                <a:ea typeface="+mj-ea"/>
              </a:rPr>
              <a:t>，不一定是資訊老師</a:t>
            </a:r>
            <a:endParaRPr lang="en-US" altLang="zh-TW" b="1" dirty="0" smtClean="0">
              <a:latin typeface="+mj-ea"/>
              <a:ea typeface="+mj-ea"/>
            </a:endParaRPr>
          </a:p>
          <a:p>
            <a:pPr lvl="1"/>
            <a:endParaRPr lang="en-US" altLang="zh-TW" b="1" dirty="0" smtClean="0">
              <a:latin typeface="+mj-ea"/>
              <a:ea typeface="+mj-ea"/>
            </a:endParaRPr>
          </a:p>
          <a:p>
            <a:pPr lvl="1"/>
            <a:endParaRPr lang="en-US" altLang="zh-TW" b="1" dirty="0" smtClean="0">
              <a:latin typeface="+mj-ea"/>
              <a:ea typeface="+mj-ea"/>
            </a:endParaRPr>
          </a:p>
          <a:p>
            <a:pPr lvl="1"/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有教師的地方就有教室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行動載具請安裝</a:t>
            </a:r>
            <a:r>
              <a:rPr lang="en-US" altLang="zh-TW" b="1" dirty="0" smtClean="0">
                <a:latin typeface="+mj-ea"/>
                <a:ea typeface="+mj-ea"/>
              </a:rPr>
              <a:t>Google Classroom</a:t>
            </a:r>
            <a:r>
              <a:rPr lang="zh-TW" altLang="en-US" b="1" dirty="0" smtClean="0">
                <a:latin typeface="+mj-ea"/>
                <a:ea typeface="+mj-ea"/>
              </a:rPr>
              <a:t>的</a:t>
            </a:r>
            <a:r>
              <a:rPr lang="en-US" altLang="zh-TW" b="1" dirty="0" smtClean="0">
                <a:latin typeface="+mj-ea"/>
                <a:ea typeface="+mj-ea"/>
              </a:rPr>
              <a:t>APP</a:t>
            </a:r>
          </a:p>
          <a:p>
            <a:r>
              <a:rPr lang="zh-TW" altLang="en-US" b="1" dirty="0" smtClean="0">
                <a:latin typeface="+mj-ea"/>
                <a:ea typeface="+mj-ea"/>
              </a:rPr>
              <a:t>網頁版：不需安裝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線上教學：</a:t>
            </a:r>
            <a:endParaRPr lang="en-US" altLang="zh-TW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endParaRPr lang="zh-TW" altLang="en-US" dirty="0" smtClean="0"/>
          </a:p>
          <a:p>
            <a:endParaRPr lang="en-US" altLang="zh-TW" b="1" dirty="0" smtClean="0"/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7" name="向右箭號 6"/>
          <p:cNvSpPr/>
          <p:nvPr/>
        </p:nvSpPr>
        <p:spPr>
          <a:xfrm>
            <a:off x="1214414" y="2000240"/>
            <a:ext cx="1857388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b="1" dirty="0" smtClean="0">
                <a:latin typeface="+mj-ea"/>
                <a:ea typeface="+mj-ea"/>
              </a:rPr>
              <a:t>操作簡單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357554" y="2000240"/>
            <a:ext cx="1857388" cy="10001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b="1" dirty="0" smtClean="0">
                <a:latin typeface="+mj-ea"/>
                <a:ea typeface="+mj-ea"/>
              </a:rPr>
              <a:t>沒有限制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5643570" y="2000240"/>
            <a:ext cx="1857388" cy="10001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b="1" dirty="0" smtClean="0">
                <a:latin typeface="+mj-ea"/>
                <a:ea typeface="+mj-ea"/>
              </a:rPr>
              <a:t>免費</a:t>
            </a:r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13" name="資料庫圖表 12"/>
          <p:cNvGraphicFramePr/>
          <p:nvPr/>
        </p:nvGraphicFramePr>
        <p:xfrm>
          <a:off x="2857488" y="4786322"/>
          <a:ext cx="3476628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</a:rPr>
              <a:t>Google Classroom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教室可協同教師</a:t>
            </a:r>
            <a:r>
              <a:rPr lang="en-US" altLang="zh-TW" b="1" dirty="0" smtClean="0"/>
              <a:t>20</a:t>
            </a:r>
            <a:r>
              <a:rPr lang="zh-TW" altLang="en-US" b="1" dirty="0" smtClean="0"/>
              <a:t>位。學生</a:t>
            </a:r>
            <a:r>
              <a:rPr lang="en-US" altLang="zh-TW" b="1" dirty="0" smtClean="0"/>
              <a:t>1000</a:t>
            </a:r>
            <a:r>
              <a:rPr lang="zh-TW" altLang="en-US" b="1" dirty="0" smtClean="0"/>
              <a:t>位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上課 </a:t>
            </a:r>
            <a:r>
              <a:rPr lang="en-US" altLang="zh-TW" dirty="0" smtClean="0"/>
              <a:t>+</a:t>
            </a:r>
            <a:r>
              <a:rPr lang="zh-TW" altLang="en-US" dirty="0" smtClean="0"/>
              <a:t> 觀課</a:t>
            </a:r>
            <a:endParaRPr lang="en-US" altLang="zh-TW" dirty="0" smtClean="0"/>
          </a:p>
          <a:p>
            <a:r>
              <a:rPr lang="zh-TW" altLang="en-US" b="1" dirty="0" smtClean="0"/>
              <a:t>與</a:t>
            </a:r>
            <a:r>
              <a:rPr lang="en-US" altLang="zh-TW" b="1" dirty="0" smtClean="0"/>
              <a:t>Google </a:t>
            </a:r>
            <a:r>
              <a:rPr lang="zh-TW" altLang="en-US" b="1" dirty="0" smtClean="0"/>
              <a:t>各種服務完美結合</a:t>
            </a:r>
            <a:endParaRPr lang="en-US" altLang="zh-TW" b="1" dirty="0" smtClean="0"/>
          </a:p>
          <a:p>
            <a:r>
              <a:rPr lang="zh-TW" altLang="en-US" dirty="0" smtClean="0"/>
              <a:t>老師教材、學生作業存放雲端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病毒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 smtClean="0"/>
              <a:t>所有的訊息、設計的作業及教學媒材都可重複使用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5" name="內容版面配置區 5" descr="G-Classroom.jpg"/>
          <p:cNvPicPr>
            <a:picLocks noChangeAspect="1"/>
          </p:cNvPicPr>
          <p:nvPr/>
        </p:nvPicPr>
        <p:blipFill>
          <a:blip r:embed="rId2" cstate="print"/>
          <a:srcRect l="13802" t="8763" r="12586" b="11011"/>
          <a:stretch>
            <a:fillRect/>
          </a:stretch>
        </p:blipFill>
        <p:spPr>
          <a:xfrm>
            <a:off x="2357422" y="4572008"/>
            <a:ext cx="2286016" cy="1307998"/>
          </a:xfrm>
          <a:prstGeom prst="rect">
            <a:avLst/>
          </a:prstGeom>
        </p:spPr>
      </p:pic>
      <p:pic>
        <p:nvPicPr>
          <p:cNvPr id="6" name="Picture 5" descr="google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72008"/>
            <a:ext cx="3057525" cy="1495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神韻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神韻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神韻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8067</TotalTime>
  <Words>688</Words>
  <Application>Microsoft Office PowerPoint</Application>
  <PresentationFormat>如螢幕大小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流線</vt:lpstr>
      <vt:lpstr>市鎮</vt:lpstr>
      <vt:lpstr>投影片 1</vt:lpstr>
      <vt:lpstr>課程大綱</vt:lpstr>
      <vt:lpstr>準備線上教學現有作為</vt:lpstr>
      <vt:lpstr>投影片 4</vt:lpstr>
      <vt:lpstr>Google Suite</vt:lpstr>
      <vt:lpstr>投影片 6</vt:lpstr>
      <vt:lpstr>投影片 7</vt:lpstr>
      <vt:lpstr>投影片 8</vt:lpstr>
      <vt:lpstr>Google Classroom</vt:lpstr>
      <vt:lpstr>投影片 10</vt:lpstr>
      <vt:lpstr>投影片 11</vt:lpstr>
      <vt:lpstr>補充</vt:lpstr>
      <vt:lpstr>投影片 13</vt:lpstr>
      <vt:lpstr>Google Meet</vt:lpstr>
      <vt:lpstr>其他視訊軟體</vt:lpstr>
      <vt:lpstr>LINE</vt:lpstr>
      <vt:lpstr>直播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JT</dc:creator>
  <cp:lastModifiedBy>USER</cp:lastModifiedBy>
  <cp:revision>317</cp:revision>
  <dcterms:created xsi:type="dcterms:W3CDTF">2003-11-18T01:10:59Z</dcterms:created>
  <dcterms:modified xsi:type="dcterms:W3CDTF">2020-04-07T14:05:19Z</dcterms:modified>
</cp:coreProperties>
</file>