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8" r:id="rId3"/>
    <p:sldId id="329" r:id="rId4"/>
    <p:sldId id="350" r:id="rId5"/>
    <p:sldId id="334" r:id="rId6"/>
    <p:sldId id="359" r:id="rId7"/>
    <p:sldId id="360" r:id="rId8"/>
    <p:sldId id="257" r:id="rId9"/>
    <p:sldId id="338" r:id="rId10"/>
    <p:sldId id="340" r:id="rId11"/>
    <p:sldId id="341" r:id="rId12"/>
    <p:sldId id="342" r:id="rId13"/>
    <p:sldId id="343" r:id="rId14"/>
    <p:sldId id="399" r:id="rId15"/>
    <p:sldId id="361" r:id="rId16"/>
    <p:sldId id="400" r:id="rId17"/>
    <p:sldId id="383" r:id="rId18"/>
    <p:sldId id="395" r:id="rId19"/>
    <p:sldId id="394" r:id="rId20"/>
    <p:sldId id="396" r:id="rId21"/>
    <p:sldId id="397" r:id="rId22"/>
    <p:sldId id="376" r:id="rId23"/>
    <p:sldId id="377" r:id="rId24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46" autoAdjust="0"/>
    <p:restoredTop sz="86802" autoAdjust="0"/>
  </p:normalViewPr>
  <p:slideViewPr>
    <p:cSldViewPr>
      <p:cViewPr>
        <p:scale>
          <a:sx n="68" d="100"/>
          <a:sy n="68" d="100"/>
        </p:scale>
        <p:origin x="-56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513" cy="493872"/>
          </a:xfrm>
          <a:prstGeom prst="rect">
            <a:avLst/>
          </a:prstGeom>
        </p:spPr>
        <p:txBody>
          <a:bodyPr vert="horz" lIns="91461" tIns="45731" rIns="91461" bIns="4573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663" y="1"/>
            <a:ext cx="2918513" cy="493872"/>
          </a:xfrm>
          <a:prstGeom prst="rect">
            <a:avLst/>
          </a:prstGeom>
        </p:spPr>
        <p:txBody>
          <a:bodyPr vert="horz" lIns="91461" tIns="45731" rIns="91461" bIns="45731" rtlCol="0"/>
          <a:lstStyle>
            <a:lvl1pPr algn="r">
              <a:defRPr sz="1200"/>
            </a:lvl1pPr>
          </a:lstStyle>
          <a:p>
            <a:fld id="{6BF87EF8-D4A8-4AEB-8386-F23D36612DB5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4028"/>
            <a:ext cx="2918513" cy="493871"/>
          </a:xfrm>
          <a:prstGeom prst="rect">
            <a:avLst/>
          </a:prstGeom>
        </p:spPr>
        <p:txBody>
          <a:bodyPr vert="horz" lIns="91461" tIns="45731" rIns="91461" bIns="4573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663" y="9374028"/>
            <a:ext cx="2918513" cy="493871"/>
          </a:xfrm>
          <a:prstGeom prst="rect">
            <a:avLst/>
          </a:prstGeom>
        </p:spPr>
        <p:txBody>
          <a:bodyPr vert="horz" lIns="91461" tIns="45731" rIns="91461" bIns="45731" rtlCol="0" anchor="b"/>
          <a:lstStyle>
            <a:lvl1pPr algn="r">
              <a:defRPr sz="1200"/>
            </a:lvl1pPr>
          </a:lstStyle>
          <a:p>
            <a:fld id="{DE237C29-E8AB-4FC3-A198-1941A356C9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053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513" cy="493872"/>
          </a:xfrm>
          <a:prstGeom prst="rect">
            <a:avLst/>
          </a:prstGeom>
        </p:spPr>
        <p:txBody>
          <a:bodyPr vert="horz" lIns="91461" tIns="45731" rIns="91461" bIns="4573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663" y="1"/>
            <a:ext cx="2918513" cy="493872"/>
          </a:xfrm>
          <a:prstGeom prst="rect">
            <a:avLst/>
          </a:prstGeom>
        </p:spPr>
        <p:txBody>
          <a:bodyPr vert="horz" lIns="91461" tIns="45731" rIns="91461" bIns="45731" rtlCol="0"/>
          <a:lstStyle>
            <a:lvl1pPr algn="r">
              <a:defRPr sz="1200"/>
            </a:lvl1pPr>
          </a:lstStyle>
          <a:p>
            <a:fld id="{2B8A717D-8D74-40E1-9DD0-025C4CD1609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1" tIns="45731" rIns="91461" bIns="4573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259" y="4687808"/>
            <a:ext cx="5389245" cy="4441667"/>
          </a:xfrm>
          <a:prstGeom prst="rect">
            <a:avLst/>
          </a:prstGeom>
        </p:spPr>
        <p:txBody>
          <a:bodyPr vert="horz" lIns="91461" tIns="45731" rIns="91461" bIns="4573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74028"/>
            <a:ext cx="2918513" cy="493871"/>
          </a:xfrm>
          <a:prstGeom prst="rect">
            <a:avLst/>
          </a:prstGeom>
        </p:spPr>
        <p:txBody>
          <a:bodyPr vert="horz" lIns="91461" tIns="45731" rIns="91461" bIns="4573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663" y="9374028"/>
            <a:ext cx="2918513" cy="493871"/>
          </a:xfrm>
          <a:prstGeom prst="rect">
            <a:avLst/>
          </a:prstGeom>
        </p:spPr>
        <p:txBody>
          <a:bodyPr vert="horz" lIns="91461" tIns="45731" rIns="91461" bIns="45731" rtlCol="0" anchor="b"/>
          <a:lstStyle>
            <a:lvl1pPr algn="r">
              <a:defRPr sz="1200"/>
            </a:lvl1pPr>
          </a:lstStyle>
          <a:p>
            <a:fld id="{CFC715BC-5341-424D-820D-4C0336E0D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88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師資的平均年資有</a:t>
            </a:r>
            <a:r>
              <a:rPr lang="en-US" altLang="zh-TW" dirty="0" smtClean="0"/>
              <a:t>10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師資年輕，任課專長分配平均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15BC-5341-424D-820D-4C0336E0DC6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1810" y="1981201"/>
            <a:ext cx="6858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1810" y="4800600"/>
            <a:ext cx="6858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1810" y="4800600"/>
            <a:ext cx="6858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59" y="1676400"/>
            <a:ext cx="3429000" cy="4500563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2261" y="1676400"/>
            <a:ext cx="3429000" cy="4500563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456331"/>
            <a:ext cx="7200902" cy="1067669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681163"/>
            <a:ext cx="3429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505075"/>
            <a:ext cx="3429000" cy="3684588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2261" y="1681163"/>
            <a:ext cx="3429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2261" y="2505075"/>
            <a:ext cx="3429000" cy="3684588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95759" y="1676400"/>
            <a:ext cx="233172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543300" y="1676400"/>
            <a:ext cx="462915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72350" y="609600"/>
            <a:ext cx="8001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1549" y="609600"/>
            <a:ext cx="6242051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08360" y="152400"/>
            <a:ext cx="607694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99609" y="1828800"/>
            <a:ext cx="245745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086947" y="1357284"/>
            <a:ext cx="4367129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399609" y="3962399"/>
            <a:ext cx="245745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889299" y="1752228"/>
            <a:ext cx="7362874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909200" y="4253488"/>
            <a:ext cx="849695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941784" y="1827385"/>
            <a:ext cx="7256754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986712" y="1914879"/>
            <a:ext cx="7160779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7225903" y="4279106"/>
            <a:ext cx="1042988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897788" y="4245769"/>
            <a:ext cx="1021826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7096061" y="4368335"/>
            <a:ext cx="1817549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238090" y="4334226"/>
            <a:ext cx="1817549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989944" y="5410200"/>
            <a:ext cx="5152616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2017/3/21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22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877126" y="1709601"/>
            <a:ext cx="7381049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019366" y="1914429"/>
            <a:ext cx="7096569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092382" y="2008349"/>
            <a:ext cx="6950538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177996" y="2113270"/>
            <a:ext cx="677931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2017/3/21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92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889299" y="1752228"/>
            <a:ext cx="7362874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909200" y="4253488"/>
            <a:ext cx="849695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941784" y="1827385"/>
            <a:ext cx="7256754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986712" y="1914879"/>
            <a:ext cx="7160779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7225903" y="4279106"/>
            <a:ext cx="1042988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897788" y="4245769"/>
            <a:ext cx="1021826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7096061" y="4368335"/>
            <a:ext cx="1817549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238090" y="4334226"/>
            <a:ext cx="1817549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989944" y="5410200"/>
            <a:ext cx="5152616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2017/3/21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877126" y="1709601"/>
            <a:ext cx="7381049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019366" y="1914429"/>
            <a:ext cx="7096569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092382" y="2008349"/>
            <a:ext cx="6950538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177996" y="2113270"/>
            <a:ext cx="677931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2017/3/21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787661" y="456331"/>
            <a:ext cx="2046032" cy="1888285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72261" y="397363"/>
            <a:ext cx="6028565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614743" y="454908"/>
            <a:ext cx="59436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657985" y="529106"/>
            <a:ext cx="5857115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733426" y="635000"/>
            <a:ext cx="5690222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>
            <a:off x="5413203" y="3332028"/>
            <a:ext cx="3340273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>
            <a:off x="5457979" y="3376386"/>
            <a:ext cx="3223385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10800000" flipH="1">
            <a:off x="5524499" y="3458396"/>
            <a:ext cx="3076577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5589549" y="3555897"/>
            <a:ext cx="2946614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-160799" y="2958914"/>
            <a:ext cx="4390545" cy="255563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-64529" y="3014183"/>
            <a:ext cx="4211010" cy="243301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42757" y="3079171"/>
            <a:ext cx="4019222" cy="231977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4898288" y="2904557"/>
            <a:ext cx="4343190" cy="255736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4978793" y="2951279"/>
            <a:ext cx="4208616" cy="243163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5070660" y="3020101"/>
            <a:ext cx="3988643" cy="230430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2181321" y="2694030"/>
            <a:ext cx="4778979" cy="27741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2259260" y="2738872"/>
            <a:ext cx="4623102" cy="26836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2351702" y="2801925"/>
            <a:ext cx="4408164" cy="25393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971551" y="2360815"/>
            <a:ext cx="2145722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3384066" y="2011680"/>
            <a:ext cx="2360753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5992356" y="2327564"/>
            <a:ext cx="2137492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2017/3/21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29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0" name="圖片預留位置 2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971551" y="2360815"/>
            <a:ext cx="2145722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1" name="圖片預留位置 23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3384066" y="2011680"/>
            <a:ext cx="2360753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2" name="圖片預留位置 2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5992356" y="2327564"/>
            <a:ext cx="2137492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1843" y="615355"/>
            <a:ext cx="3435010" cy="1067669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rot="10800000">
            <a:off x="617219" y="1813552"/>
            <a:ext cx="4254815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/>
        </p:nvSpPr>
        <p:spPr bwMode="auto">
          <a:xfrm rot="10800000">
            <a:off x="727997" y="1921941"/>
            <a:ext cx="401007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/>
        </p:nvSpPr>
        <p:spPr bwMode="auto">
          <a:xfrm rot="10800000">
            <a:off x="766503" y="1983683"/>
            <a:ext cx="3927553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 rot="5106336">
            <a:off x="3089402" y="1625191"/>
            <a:ext cx="4643025" cy="2579927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/>
        </p:nvSpPr>
        <p:spPr bwMode="auto">
          <a:xfrm rot="5106336">
            <a:off x="3214247" y="1681527"/>
            <a:ext cx="4381631" cy="241495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/>
        </p:nvSpPr>
        <p:spPr bwMode="auto">
          <a:xfrm rot="5106336">
            <a:off x="3270679" y="1734848"/>
            <a:ext cx="4275536" cy="232956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rot="5837788">
            <a:off x="5240303" y="2602377"/>
            <a:ext cx="4095348" cy="215777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/>
        </p:nvSpPr>
        <p:spPr bwMode="auto">
          <a:xfrm rot="5837788">
            <a:off x="5344243" y="2686850"/>
            <a:ext cx="3890116" cy="201767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/>
        </p:nvSpPr>
        <p:spPr bwMode="auto">
          <a:xfrm rot="5837788">
            <a:off x="5386246" y="2725552"/>
            <a:ext cx="3810067" cy="19463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H="1">
            <a:off x="4514850" y="4142525"/>
            <a:ext cx="2341959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H="1">
            <a:off x="4553713" y="4192661"/>
            <a:ext cx="2259866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/>
        </p:nvSpPr>
        <p:spPr bwMode="auto">
          <a:xfrm flipH="1">
            <a:off x="4588639" y="4242864"/>
            <a:ext cx="2190014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827553" y="2058061"/>
            <a:ext cx="363483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4210465" y="775341"/>
            <a:ext cx="2240363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6333112" y="1805219"/>
            <a:ext cx="1985675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712096" y="4409643"/>
            <a:ext cx="19431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4715012" y="1538062"/>
            <a:ext cx="3223876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4773868" y="1592029"/>
            <a:ext cx="3128471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4818072" y="1642862"/>
            <a:ext cx="3028803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242431" y="4102899"/>
            <a:ext cx="3152289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283643" y="4157970"/>
            <a:ext cx="3041195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346404" y="4220752"/>
            <a:ext cx="291597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212761" y="1557236"/>
            <a:ext cx="3178282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266466" y="1623786"/>
            <a:ext cx="3053875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304589" y="1688421"/>
            <a:ext cx="2988353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364456" y="1738692"/>
            <a:ext cx="2886075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870370" y="1699874"/>
            <a:ext cx="2922320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407649" y="4292470"/>
            <a:ext cx="2808202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21432709">
            <a:off x="4765933" y="4158989"/>
            <a:ext cx="3191297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>
            <a:off x="4814920" y="4229101"/>
            <a:ext cx="3091563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>
            <a:off x="4865256" y="4279900"/>
            <a:ext cx="3003352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4914900" y="4356100"/>
            <a:ext cx="2890998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656034" y="1603512"/>
            <a:ext cx="3781256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705019" y="1642658"/>
            <a:ext cx="3683285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754006" y="1689100"/>
            <a:ext cx="3585312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4685109" y="1603512"/>
            <a:ext cx="3781256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4734094" y="1642658"/>
            <a:ext cx="3683285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4783080" y="1689100"/>
            <a:ext cx="3585312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656034" y="4111319"/>
            <a:ext cx="3781256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705019" y="4150465"/>
            <a:ext cx="3683285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754006" y="4203700"/>
            <a:ext cx="3585312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4685109" y="4111319"/>
            <a:ext cx="3781256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4734094" y="4150465"/>
            <a:ext cx="3683285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4783080" y="4203700"/>
            <a:ext cx="3585312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4819004" y="1735771"/>
            <a:ext cx="3503295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800099" y="1735771"/>
            <a:ext cx="3503294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800099" y="4267200"/>
            <a:ext cx="3503294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4819004" y="4267200"/>
            <a:ext cx="3503295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970859" y="1985417"/>
            <a:ext cx="32004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184829" y="-241054"/>
            <a:ext cx="9530795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1676400"/>
            <a:ext cx="719971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0361" y="6563201"/>
            <a:ext cx="3086098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519021" y="6563201"/>
            <a:ext cx="75216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5BD85D-8304-4DAD-BA1F-A19F8CBC876B}" type="datetimeFigureOut">
              <a:rPr lang="zh-TW" altLang="en-US" smtClean="0"/>
              <a:pPr/>
              <a:t>2017/3/21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142558" y="6560791"/>
            <a:ext cx="456129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C565D24-07F2-4C93-BF1F-2292C82592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684" r:id="rId20"/>
    <p:sldLayoutId id="214748368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service.libertytimes.com.tw/IService3/newspic.php?pic=http://www.libertytimes.com.tw/2012/new/nov/10/images/bigPic/157.jpg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16224"/>
          </a:xfrm>
        </p:spPr>
        <p:txBody>
          <a:bodyPr>
            <a:noAutofit/>
          </a:bodyPr>
          <a:lstStyle/>
          <a:p>
            <a:pPr algn="ctr"/>
            <a:r>
              <a:rPr lang="en-US" altLang="zh-TW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13768" y="2132856"/>
            <a:ext cx="6400800" cy="266429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國立玉井高級工商職業學校</a:t>
            </a:r>
            <a:endParaRPr lang="en-US" altLang="zh-TW" sz="40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r>
              <a:rPr lang="zh-TW" altLang="en-US" sz="40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群科</a:t>
            </a:r>
            <a:endParaRPr lang="en-US" altLang="zh-TW" sz="40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餐飲服務學程</a:t>
            </a:r>
            <a:r>
              <a:rPr lang="en-US" altLang="zh-TW" sz="40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餐飲技術科 </a:t>
            </a:r>
            <a:endParaRPr lang="en-US" altLang="zh-TW" sz="32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4000" b="1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1" descr="E:\0 慶的實習工作\YCVS LOGO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76672"/>
            <a:ext cx="1643074" cy="1324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21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812429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飲調教室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間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3816424" cy="324036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飲調教室設備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空調設備、磨豆機、義式咖啡機、冰箱、開水機、果汁調理機、飲水機、製冰機、杯器皿、糖漿、茶葉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共有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組工作檯可供課程使用。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使用之課程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飲料實務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、飲料調製實習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、飲料與調酒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Ⅱ</a:t>
            </a:r>
          </a:p>
        </p:txBody>
      </p:sp>
      <p:pic>
        <p:nvPicPr>
          <p:cNvPr id="12" name="內容版面配置區 11" descr="IMG_4157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3528392" cy="2520280"/>
          </a:xfrm>
          <a:prstGeom prst="rect">
            <a:avLst/>
          </a:prstGeom>
        </p:spPr>
      </p:pic>
      <p:pic>
        <p:nvPicPr>
          <p:cNvPr id="13" name="圖片 12" descr="IMG_4161.JPG"/>
          <p:cNvPicPr/>
          <p:nvPr/>
        </p:nvPicPr>
        <p:blipFill>
          <a:blip r:embed="rId3" cstate="print"/>
          <a:srcRect l="17427" t="6972" r="17271" b="32026"/>
          <a:stretch>
            <a:fillRect/>
          </a:stretch>
        </p:blipFill>
        <p:spPr>
          <a:xfrm>
            <a:off x="4644008" y="3933056"/>
            <a:ext cx="3456384" cy="2304256"/>
          </a:xfrm>
          <a:prstGeom prst="rect">
            <a:avLst/>
          </a:prstGeom>
        </p:spPr>
      </p:pic>
      <p:pic>
        <p:nvPicPr>
          <p:cNvPr id="14" name="圖片 13" descr="IMG_405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4" y="3933056"/>
            <a:ext cx="35283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812429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餐服教室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間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3816424" cy="324036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餐服教室設備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空調設備、桌邊烹調車、服務櫃、長桌、方桌、圓桌、杯器皿、布巾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有完整之空間可供課程使用。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使用之課程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餐飲技術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、餐旅服務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、餐旅服務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Ⅰ</a:t>
            </a:r>
          </a:p>
        </p:txBody>
      </p:sp>
      <p:pic>
        <p:nvPicPr>
          <p:cNvPr id="8" name="內容版面配置區 7" descr="IMG_417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b="29648"/>
          <a:stretch>
            <a:fillRect/>
          </a:stretch>
        </p:blipFill>
        <p:spPr>
          <a:xfrm>
            <a:off x="755576" y="1340768"/>
            <a:ext cx="3429000" cy="2625909"/>
          </a:xfrm>
          <a:prstGeom prst="rect">
            <a:avLst/>
          </a:prstGeom>
        </p:spPr>
      </p:pic>
      <p:pic>
        <p:nvPicPr>
          <p:cNvPr id="9" name="圖片 8" descr="IMG_4179.JPG"/>
          <p:cNvPicPr/>
          <p:nvPr/>
        </p:nvPicPr>
        <p:blipFill>
          <a:blip r:embed="rId3" cstate="print"/>
          <a:srcRect l="18599" b="26143"/>
          <a:stretch>
            <a:fillRect/>
          </a:stretch>
        </p:blipFill>
        <p:spPr>
          <a:xfrm>
            <a:off x="785786" y="4000504"/>
            <a:ext cx="3698935" cy="2510287"/>
          </a:xfrm>
          <a:prstGeom prst="rect">
            <a:avLst/>
          </a:prstGeom>
        </p:spPr>
      </p:pic>
      <p:pic>
        <p:nvPicPr>
          <p:cNvPr id="10" name="圖片 9" descr="IMG_4180.JPG"/>
          <p:cNvPicPr/>
          <p:nvPr/>
        </p:nvPicPr>
        <p:blipFill>
          <a:blip r:embed="rId4" cstate="print"/>
          <a:srcRect b="15823"/>
          <a:stretch>
            <a:fillRect/>
          </a:stretch>
        </p:blipFill>
        <p:spPr>
          <a:xfrm>
            <a:off x="4644008" y="4071942"/>
            <a:ext cx="3552658" cy="23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812429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中餐教室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(3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間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3816424" cy="324036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中餐教室設備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空調設備、抽風機、排油煙機、中式爐台、瓦斯偵測器、冰箱、工作台、水槽、器具、餐具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共有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組工作檯可供課程使用。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使用之課程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中餐烹調實習、烹飪實習、中餐烹調基礎實習。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內容版面配置區 10" descr="IMG_415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8989" r="11685" b="18780"/>
          <a:stretch>
            <a:fillRect/>
          </a:stretch>
        </p:blipFill>
        <p:spPr>
          <a:xfrm>
            <a:off x="714348" y="4005064"/>
            <a:ext cx="3500462" cy="2383314"/>
          </a:xfrm>
          <a:prstGeom prst="rect">
            <a:avLst/>
          </a:prstGeom>
        </p:spPr>
      </p:pic>
      <p:pic>
        <p:nvPicPr>
          <p:cNvPr id="12" name="圖片 11" descr="IMG_4195.JPG"/>
          <p:cNvPicPr/>
          <p:nvPr/>
        </p:nvPicPr>
        <p:blipFill>
          <a:blip r:embed="rId3" cstate="print"/>
          <a:srcRect t="8058" b="8517"/>
          <a:stretch>
            <a:fillRect/>
          </a:stretch>
        </p:blipFill>
        <p:spPr>
          <a:xfrm>
            <a:off x="4500562" y="4214818"/>
            <a:ext cx="3858792" cy="2218758"/>
          </a:xfrm>
          <a:prstGeom prst="rect">
            <a:avLst/>
          </a:prstGeom>
        </p:spPr>
      </p:pic>
      <p:pic>
        <p:nvPicPr>
          <p:cNvPr id="14" name="圖片 13" descr="IMG_4148.JPG"/>
          <p:cNvPicPr/>
          <p:nvPr/>
        </p:nvPicPr>
        <p:blipFill>
          <a:blip r:embed="rId4" cstate="print"/>
          <a:srcRect r="19630" b="24419"/>
          <a:stretch>
            <a:fillRect/>
          </a:stretch>
        </p:blipFill>
        <p:spPr>
          <a:xfrm>
            <a:off x="539552" y="1268760"/>
            <a:ext cx="367240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812429"/>
          </a:xfrm>
        </p:spPr>
        <p:txBody>
          <a:bodyPr/>
          <a:lstStyle/>
          <a:p>
            <a:r>
              <a:rPr lang="zh-TW" altLang="en-US" sz="4000" b="1" dirty="0" smtClean="0"/>
              <a:t>客房教室</a:t>
            </a:r>
            <a:r>
              <a:rPr lang="en-US" altLang="zh-TW" b="1" dirty="0" smtClean="0"/>
              <a:t>(1</a:t>
            </a:r>
            <a:r>
              <a:rPr lang="zh-TW" altLang="en-US" b="1" dirty="0" smtClean="0"/>
              <a:t>間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3816424" cy="295232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客房教室設備</a:t>
            </a:r>
            <a:r>
              <a:rPr lang="en-US" altLang="zh-TW" dirty="0" smtClean="0"/>
              <a:t>-</a:t>
            </a:r>
          </a:p>
          <a:p>
            <a:r>
              <a:rPr lang="zh-TW" altLang="en-US" dirty="0" smtClean="0"/>
              <a:t>空調設備、房務車、大床、小床、活動床、枕頭、床罩、床單、布巾、床罩、枕套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r>
              <a:rPr lang="zh-TW" altLang="en-US" dirty="0" smtClean="0"/>
              <a:t>有完整之空間可供課程使用。</a:t>
            </a:r>
            <a:endParaRPr lang="en-US" altLang="zh-TW" dirty="0" smtClean="0"/>
          </a:p>
          <a:p>
            <a:r>
              <a:rPr lang="zh-TW" altLang="en-US" dirty="0" smtClean="0"/>
              <a:t>使用之課程</a:t>
            </a:r>
            <a:r>
              <a:rPr lang="en-US" altLang="zh-TW" dirty="0" smtClean="0"/>
              <a:t>-</a:t>
            </a:r>
          </a:p>
          <a:p>
            <a:r>
              <a:rPr lang="zh-TW" altLang="en-US" dirty="0" smtClean="0">
                <a:latin typeface="新細明體"/>
                <a:ea typeface="新細明體"/>
              </a:rPr>
              <a:t>房務技術</a:t>
            </a:r>
            <a:r>
              <a:rPr lang="en-US" altLang="zh-TW" dirty="0" smtClean="0">
                <a:latin typeface="新細明體"/>
                <a:ea typeface="新細明體"/>
              </a:rPr>
              <a:t>Ⅰ</a:t>
            </a:r>
            <a:endParaRPr lang="en-US" altLang="zh-TW" dirty="0" smtClean="0"/>
          </a:p>
        </p:txBody>
      </p:sp>
      <p:pic>
        <p:nvPicPr>
          <p:cNvPr id="12" name="內容版面配置區 11" descr="14866012868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3429000" cy="2572330"/>
          </a:xfrm>
        </p:spPr>
      </p:pic>
      <p:pic>
        <p:nvPicPr>
          <p:cNvPr id="11" name="圖片 10" descr="IMG_4210.JPG"/>
          <p:cNvPicPr/>
          <p:nvPr/>
        </p:nvPicPr>
        <p:blipFill>
          <a:blip r:embed="rId3" cstate="print"/>
          <a:srcRect l="9782" t="18689" r="15733" b="8368"/>
          <a:stretch>
            <a:fillRect/>
          </a:stretch>
        </p:blipFill>
        <p:spPr>
          <a:xfrm>
            <a:off x="827584" y="3068960"/>
            <a:ext cx="3017449" cy="2216989"/>
          </a:xfrm>
          <a:prstGeom prst="rect">
            <a:avLst/>
          </a:prstGeom>
        </p:spPr>
      </p:pic>
      <p:pic>
        <p:nvPicPr>
          <p:cNvPr id="14" name="圖片 13" descr="IMG_4211.JPG"/>
          <p:cNvPicPr/>
          <p:nvPr/>
        </p:nvPicPr>
        <p:blipFill>
          <a:blip r:embed="rId4" cstate="print"/>
          <a:srcRect l="5704" t="13274" b="7670"/>
          <a:stretch>
            <a:fillRect/>
          </a:stretch>
        </p:blipFill>
        <p:spPr>
          <a:xfrm>
            <a:off x="1979712" y="4365104"/>
            <a:ext cx="3240360" cy="2167864"/>
          </a:xfrm>
          <a:prstGeom prst="rect">
            <a:avLst/>
          </a:prstGeom>
        </p:spPr>
      </p:pic>
      <p:pic>
        <p:nvPicPr>
          <p:cNvPr id="15" name="圖片 14" descr="IMG_4214.JPG"/>
          <p:cNvPicPr/>
          <p:nvPr/>
        </p:nvPicPr>
        <p:blipFill>
          <a:blip r:embed="rId5" cstate="print"/>
          <a:srcRect l="5301" b="16666"/>
          <a:stretch>
            <a:fillRect/>
          </a:stretch>
        </p:blipFill>
        <p:spPr>
          <a:xfrm>
            <a:off x="5004048" y="3933056"/>
            <a:ext cx="3666227" cy="24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812429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★</a:t>
            </a:r>
            <a:r>
              <a:rPr lang="zh-TW" altLang="en-US" sz="3600" b="1" dirty="0" smtClean="0">
                <a:latin typeface="華康標楷體" pitchFamily="65" charset="-120"/>
                <a:ea typeface="華康標楷體" pitchFamily="65" charset="-120"/>
              </a:rPr>
              <a:t>實習工場使用規範</a:t>
            </a:r>
            <a:r>
              <a:rPr lang="en-US" altLang="zh-TW" sz="3600" b="1" dirty="0" smtClean="0">
                <a:latin typeface="華康標楷體" pitchFamily="65" charset="-120"/>
                <a:ea typeface="華康標楷體" pitchFamily="65" charset="-120"/>
              </a:rPr>
              <a:t>-</a:t>
            </a:r>
            <a:r>
              <a:rPr lang="zh-TW" altLang="en-US" sz="3600" b="1" dirty="0" smtClean="0">
                <a:latin typeface="華康標楷體" pitchFamily="65" charset="-120"/>
                <a:ea typeface="華康標楷體" pitchFamily="65" charset="-120"/>
              </a:rPr>
              <a:t>連結至</a:t>
            </a:r>
            <a:r>
              <a:rPr lang="en-US" altLang="zh-TW" sz="3600" b="1" dirty="0" err="1" smtClean="0">
                <a:latin typeface="華康標楷體" pitchFamily="65" charset="-120"/>
                <a:ea typeface="華康標楷體" pitchFamily="65" charset="-120"/>
              </a:rPr>
              <a:t>youtube</a:t>
            </a:r>
            <a:endParaRPr lang="zh-TW" altLang="en-US" sz="3600" dirty="0">
              <a:latin typeface="華康標楷體" pitchFamily="65" charset="-120"/>
              <a:ea typeface="華康標楷體" pitchFamily="65" charset="-120"/>
            </a:endParaRPr>
          </a:p>
        </p:txBody>
      </p:sp>
      <p:pic>
        <p:nvPicPr>
          <p:cNvPr id="9" name="內容版面配置區 8" descr="IMG_4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547" r="5659" b="11948"/>
          <a:stretch>
            <a:fillRect/>
          </a:stretch>
        </p:blipFill>
        <p:spPr>
          <a:xfrm>
            <a:off x="539552" y="1340768"/>
            <a:ext cx="3528392" cy="2520280"/>
          </a:xfrm>
        </p:spPr>
      </p:pic>
      <p:pic>
        <p:nvPicPr>
          <p:cNvPr id="10" name="圖片 9" descr="IMG_4601.JPG"/>
          <p:cNvPicPr>
            <a:picLocks noChangeAspect="1"/>
          </p:cNvPicPr>
          <p:nvPr/>
        </p:nvPicPr>
        <p:blipFill>
          <a:blip r:embed="rId3" cstate="print"/>
          <a:srcRect l="6453" r="5362"/>
          <a:stretch>
            <a:fillRect/>
          </a:stretch>
        </p:blipFill>
        <p:spPr>
          <a:xfrm>
            <a:off x="539552" y="3933056"/>
            <a:ext cx="3456384" cy="2510898"/>
          </a:xfrm>
          <a:prstGeom prst="rect">
            <a:avLst/>
          </a:prstGeom>
        </p:spPr>
      </p:pic>
      <p:pic>
        <p:nvPicPr>
          <p:cNvPr id="13" name="圖片 12" descr="IMG_4602.JPG"/>
          <p:cNvPicPr>
            <a:picLocks noChangeAspect="1"/>
          </p:cNvPicPr>
          <p:nvPr/>
        </p:nvPicPr>
        <p:blipFill>
          <a:blip r:embed="rId4" cstate="print"/>
          <a:srcRect l="14817" t="5927" r="2212"/>
          <a:stretch>
            <a:fillRect/>
          </a:stretch>
        </p:blipFill>
        <p:spPr>
          <a:xfrm>
            <a:off x="4211960" y="1340768"/>
            <a:ext cx="431869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 idx="4294967295"/>
          </p:nvPr>
        </p:nvSpPr>
        <p:spPr>
          <a:xfrm>
            <a:off x="785754" y="142852"/>
            <a:ext cx="8143964" cy="10001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科務發展</a:t>
            </a:r>
            <a:r>
              <a:rPr lang="zh-TW" altLang="en-US" sz="4800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近、中、遠程目標</a:t>
            </a:r>
            <a:endParaRPr sz="4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gray">
          <a:xfrm>
            <a:off x="2700338" y="1628775"/>
            <a:ext cx="5529262" cy="169703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rgbClr val="C40505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gray">
          <a:xfrm>
            <a:off x="2484438" y="3357563"/>
            <a:ext cx="5543550" cy="1584325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rgbClr val="91919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CN" altLang="en-US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1881188" y="1196975"/>
            <a:ext cx="2438400" cy="216058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rgbClr val="820303"/>
              </a:gs>
              <a:gs pos="100000">
                <a:srgbClr val="C40505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C40505"/>
            </a:extrusionClr>
          </a:sp3d>
        </p:spPr>
        <p:txBody>
          <a:bodyPr wrap="none" anchor="ctr">
            <a:flatTx/>
          </a:bodyPr>
          <a:lstStyle/>
          <a:p>
            <a:endParaRPr kumimoji="0" lang="zh-CN" altLang="en-US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1281113" y="3068638"/>
            <a:ext cx="2438400" cy="1670050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rgbClr val="515151"/>
              </a:gs>
              <a:gs pos="100000">
                <a:srgbClr val="919191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919191"/>
            </a:extrusionClr>
          </a:sp3d>
        </p:spPr>
        <p:txBody>
          <a:bodyPr wrap="none" anchor="ctr">
            <a:flatTx/>
          </a:bodyPr>
          <a:lstStyle/>
          <a:p>
            <a:endParaRPr kumimoji="0" lang="zh-CN" altLang="en-US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2339975" y="4941888"/>
            <a:ext cx="5472113" cy="15176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rgbClr val="FEA50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TW" altLang="en-US"/>
              <a:t>★</a:t>
            </a:r>
            <a:endParaRPr kumimoji="0" lang="zh-CN" altLang="en-US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900113" y="4508500"/>
            <a:ext cx="2438400" cy="1930400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rgbClr val="915E01"/>
              </a:gs>
              <a:gs pos="100000">
                <a:srgbClr val="FEA501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EA501"/>
            </a:extrusionClr>
          </a:sp3d>
        </p:spPr>
        <p:txBody>
          <a:bodyPr wrap="none" anchor="ctr">
            <a:flatTx/>
          </a:bodyPr>
          <a:lstStyle/>
          <a:p>
            <a:endParaRPr kumimoji="0" lang="zh-CN" altLang="en-US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3321" name="WordArt 10"/>
          <p:cNvSpPr>
            <a:spLocks noChangeArrowheads="1" noChangeShapeType="1" noTextEdit="1"/>
          </p:cNvSpPr>
          <p:nvPr/>
        </p:nvSpPr>
        <p:spPr bwMode="gray">
          <a:xfrm>
            <a:off x="1619250" y="5516563"/>
            <a:ext cx="1008063" cy="528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48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新細明體"/>
                <a:ea typeface="新細明體"/>
              </a:rPr>
              <a:t>近程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gray">
          <a:xfrm>
            <a:off x="3059113" y="5000625"/>
            <a:ext cx="46085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TW" sz="1900" b="1">
              <a:latin typeface="華康標楷體" pitchFamily="65" charset="-120"/>
              <a:ea typeface="華康標楷體" pitchFamily="65" charset="-120"/>
            </a:endParaRPr>
          </a:p>
          <a:p>
            <a:r>
              <a:rPr lang="zh-TW" altLang="en-US" sz="1900" b="1">
                <a:latin typeface="華康標楷體" pitchFamily="65" charset="-120"/>
                <a:ea typeface="華康標楷體" pitchFamily="65" charset="-120"/>
              </a:rPr>
              <a:t>★</a:t>
            </a:r>
            <a:r>
              <a:rPr lang="zh-TW" altLang="zh-TW" sz="1900" b="1">
                <a:latin typeface="華康標楷體" pitchFamily="65" charset="-120"/>
                <a:ea typeface="華康標楷體" pitchFamily="65" charset="-120"/>
              </a:rPr>
              <a:t>配合專題製作之教學，</a:t>
            </a:r>
            <a:r>
              <a:rPr lang="zh-TW" altLang="en-US" sz="1900" b="1">
                <a:latin typeface="華康標楷體" pitchFamily="65" charset="-120"/>
                <a:ea typeface="華康標楷體" pitchFamily="65" charset="-120"/>
              </a:rPr>
              <a:t>資源</a:t>
            </a:r>
            <a:r>
              <a:rPr lang="zh-TW" altLang="zh-TW" sz="1900" b="1">
                <a:latin typeface="華康標楷體" pitchFamily="65" charset="-120"/>
                <a:ea typeface="華康標楷體" pitchFamily="65" charset="-120"/>
              </a:rPr>
              <a:t>有效整合</a:t>
            </a:r>
            <a:r>
              <a:rPr lang="zh-TW" altLang="en-US" sz="1900" b="1">
                <a:latin typeface="華康標楷體" pitchFamily="65" charset="-120"/>
                <a:ea typeface="華康標楷體" pitchFamily="65" charset="-120"/>
              </a:rPr>
              <a:t>。</a:t>
            </a:r>
            <a:endParaRPr lang="zh-TW" altLang="zh-TW" sz="1900" b="1">
              <a:latin typeface="華康標楷體" pitchFamily="65" charset="-120"/>
              <a:ea typeface="華康標楷體" pitchFamily="65" charset="-120"/>
            </a:endParaRPr>
          </a:p>
          <a:p>
            <a:r>
              <a:rPr lang="zh-TW" altLang="en-US" sz="1900" b="1">
                <a:latin typeface="華康標楷體" pitchFamily="65" charset="-120"/>
                <a:ea typeface="華康標楷體" pitchFamily="65" charset="-120"/>
              </a:rPr>
              <a:t>★</a:t>
            </a:r>
            <a:r>
              <a:rPr lang="zh-TW" altLang="zh-TW" sz="1900" b="1">
                <a:latin typeface="華康標楷體" pitchFamily="65" charset="-120"/>
                <a:ea typeface="華康標楷體" pitchFamily="65" charset="-120"/>
              </a:rPr>
              <a:t>教師專業分組，規劃證照輔導小組。</a:t>
            </a:r>
            <a:endParaRPr lang="en-US" altLang="zh-TW" sz="1900" b="1">
              <a:latin typeface="華康標楷體" pitchFamily="65" charset="-120"/>
              <a:ea typeface="華康標楷體" pitchFamily="65" charset="-120"/>
            </a:endParaRPr>
          </a:p>
          <a:p>
            <a:r>
              <a:rPr lang="zh-TW" altLang="en-US" sz="1900" b="1">
                <a:latin typeface="華康標楷體" pitchFamily="65" charset="-120"/>
                <a:ea typeface="華康標楷體" pitchFamily="65" charset="-120"/>
              </a:rPr>
              <a:t>★餐飲成果發表</a:t>
            </a:r>
            <a:r>
              <a:rPr lang="zh-TW" altLang="zh-TW" sz="1900" b="1">
                <a:latin typeface="華康標楷體" pitchFamily="65" charset="-120"/>
                <a:ea typeface="華康標楷體" pitchFamily="65" charset="-120"/>
              </a:rPr>
              <a:t>活動，增加實務經驗</a:t>
            </a:r>
            <a:r>
              <a:rPr lang="zh-TW" altLang="en-US" sz="1900" b="1">
                <a:latin typeface="華康標楷體" pitchFamily="65" charset="-120"/>
                <a:ea typeface="華康標楷體" pitchFamily="65" charset="-120"/>
              </a:rPr>
              <a:t>。</a:t>
            </a:r>
            <a:endParaRPr lang="en-US" altLang="zh-TW" sz="1900" b="1">
              <a:latin typeface="華康標楷體" pitchFamily="65" charset="-120"/>
              <a:ea typeface="華康標楷體" pitchFamily="65" charset="-120"/>
            </a:endParaRPr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gray">
          <a:xfrm>
            <a:off x="3851275" y="1916113"/>
            <a:ext cx="4392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latin typeface="華康標楷體" pitchFamily="65" charset="-120"/>
                <a:ea typeface="華康標楷體" pitchFamily="65" charset="-120"/>
              </a:rPr>
              <a:t>★</a:t>
            </a:r>
            <a:r>
              <a:rPr lang="zh-TW" altLang="zh-TW" sz="2000" b="1" dirty="0">
                <a:latin typeface="華康標楷體" pitchFamily="65" charset="-120"/>
                <a:ea typeface="華康標楷體" pitchFamily="65" charset="-120"/>
              </a:rPr>
              <a:t>建立策略聯盟，開拓產學合作管道</a:t>
            </a:r>
            <a:r>
              <a:rPr lang="zh-TW" altLang="en-US" sz="2000" b="1" dirty="0">
                <a:latin typeface="華康標楷體" pitchFamily="65" charset="-120"/>
                <a:ea typeface="華康標楷體" pitchFamily="65" charset="-120"/>
              </a:rPr>
              <a:t>。</a:t>
            </a:r>
            <a:endParaRPr lang="zh-TW" altLang="zh-TW" sz="2000" b="1" dirty="0">
              <a:latin typeface="華康標楷體" pitchFamily="65" charset="-120"/>
              <a:ea typeface="華康標楷體" pitchFamily="65" charset="-120"/>
            </a:endParaRPr>
          </a:p>
          <a:p>
            <a:r>
              <a:rPr lang="zh-TW" altLang="en-US" sz="2000" b="1" dirty="0">
                <a:latin typeface="華康標楷體" pitchFamily="65" charset="-120"/>
                <a:ea typeface="華康標楷體" pitchFamily="65" charset="-120"/>
              </a:rPr>
              <a:t>★</a:t>
            </a:r>
            <a:r>
              <a:rPr lang="zh-TW" altLang="zh-TW" sz="2000" b="1" dirty="0">
                <a:latin typeface="華康標楷體" pitchFamily="65" charset="-120"/>
                <a:ea typeface="華康標楷體" pitchFamily="65" charset="-120"/>
              </a:rPr>
              <a:t>推動特色課程</a:t>
            </a:r>
            <a:r>
              <a:rPr lang="zh-TW" altLang="en-US" sz="2000" b="1" dirty="0">
                <a:latin typeface="華康標楷體" pitchFamily="65" charset="-120"/>
                <a:ea typeface="華康標楷體" pitchFamily="65" charset="-120"/>
              </a:rPr>
              <a:t>。</a:t>
            </a:r>
            <a:endParaRPr lang="en-US" altLang="zh-TW" sz="2000" b="1" dirty="0">
              <a:latin typeface="華康標楷體" pitchFamily="65" charset="-120"/>
              <a:ea typeface="華康標楷體" pitchFamily="65" charset="-120"/>
            </a:endParaRPr>
          </a:p>
          <a:p>
            <a:r>
              <a:rPr lang="zh-TW" altLang="en-US" sz="2000" b="1" dirty="0">
                <a:latin typeface="華康標楷體" pitchFamily="65" charset="-120"/>
                <a:ea typeface="華康標楷體" pitchFamily="65" charset="-120"/>
              </a:rPr>
              <a:t>★</a:t>
            </a:r>
            <a:r>
              <a:rPr lang="zh-TW" altLang="zh-TW" sz="2000" b="1" dirty="0">
                <a:latin typeface="華康標楷體" pitchFamily="65" charset="-120"/>
                <a:ea typeface="華康標楷體" pitchFamily="65" charset="-120"/>
              </a:rPr>
              <a:t>推動乙丙級各職類檢定</a:t>
            </a:r>
            <a:r>
              <a:rPr lang="zh-TW" altLang="en-US" sz="2000" b="1" dirty="0">
                <a:latin typeface="華康標楷體" pitchFamily="65" charset="-120"/>
                <a:ea typeface="華康標楷體" pitchFamily="65" charset="-120"/>
              </a:rPr>
              <a:t>。</a:t>
            </a:r>
            <a:endParaRPr kumimoji="0" lang="en-US" altLang="zh-CN" sz="2000" b="1" dirty="0">
              <a:latin typeface="華康標楷體" pitchFamily="65" charset="-120"/>
              <a:ea typeface="華康標楷體" pitchFamily="65" charset="-120"/>
            </a:endParaRPr>
          </a:p>
        </p:txBody>
      </p:sp>
      <p:sp>
        <p:nvSpPr>
          <p:cNvPr id="13324" name="Text Box 17"/>
          <p:cNvSpPr txBox="1">
            <a:spLocks noChangeArrowheads="1"/>
          </p:cNvSpPr>
          <p:nvPr/>
        </p:nvSpPr>
        <p:spPr bwMode="gray">
          <a:xfrm>
            <a:off x="3348038" y="3644900"/>
            <a:ext cx="4464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latin typeface="華康標楷體" pitchFamily="65" charset="-120"/>
                <a:ea typeface="華康標楷體" pitchFamily="65" charset="-120"/>
              </a:rPr>
              <a:t>★</a:t>
            </a:r>
            <a:r>
              <a:rPr lang="zh-TW" altLang="zh-TW" sz="2000" b="1">
                <a:latin typeface="華康標楷體" pitchFamily="65" charset="-120"/>
                <a:ea typeface="華康標楷體" pitchFamily="65" charset="-120"/>
              </a:rPr>
              <a:t>觀光旅館及業界參觀或實習</a:t>
            </a:r>
            <a:r>
              <a:rPr lang="zh-TW" altLang="en-US" sz="2000" b="1">
                <a:latin typeface="華康標楷體" pitchFamily="65" charset="-120"/>
                <a:ea typeface="華康標楷體" pitchFamily="65" charset="-120"/>
              </a:rPr>
              <a:t>。</a:t>
            </a:r>
            <a:endParaRPr lang="en-US" altLang="zh-TW" sz="2000" b="1">
              <a:latin typeface="華康標楷體" pitchFamily="65" charset="-120"/>
              <a:ea typeface="華康標楷體" pitchFamily="65" charset="-120"/>
            </a:endParaRPr>
          </a:p>
          <a:p>
            <a:r>
              <a:rPr lang="zh-TW" altLang="en-US" sz="2000" b="1">
                <a:latin typeface="華康標楷體" pitchFamily="65" charset="-120"/>
                <a:ea typeface="華康標楷體" pitchFamily="65" charset="-120"/>
              </a:rPr>
              <a:t>★</a:t>
            </a:r>
            <a:r>
              <a:rPr lang="zh-TW" altLang="zh-TW" sz="2000" b="1">
                <a:latin typeface="華康標楷體" pitchFamily="65" charset="-120"/>
                <a:ea typeface="華康標楷體" pitchFamily="65" charset="-120"/>
              </a:rPr>
              <a:t>參加大專及業界舉辦之研習和競賽</a:t>
            </a:r>
            <a:r>
              <a:rPr lang="zh-TW" altLang="en-US" sz="2000" b="1">
                <a:latin typeface="華康標楷體" pitchFamily="65" charset="-120"/>
                <a:ea typeface="華康標楷體" pitchFamily="65" charset="-120"/>
              </a:rPr>
              <a:t>。</a:t>
            </a:r>
            <a:endParaRPr kumimoji="0" lang="en-US" altLang="zh-CN" sz="2000" b="1">
              <a:latin typeface="華康標楷體" pitchFamily="65" charset="-120"/>
              <a:ea typeface="華康標楷體" pitchFamily="65" charset="-120"/>
            </a:endParaRPr>
          </a:p>
        </p:txBody>
      </p:sp>
      <p:sp>
        <p:nvSpPr>
          <p:cNvPr id="13325" name="WordArt 10"/>
          <p:cNvSpPr>
            <a:spLocks noChangeArrowheads="1" noChangeShapeType="1" noTextEdit="1"/>
          </p:cNvSpPr>
          <p:nvPr/>
        </p:nvSpPr>
        <p:spPr bwMode="gray">
          <a:xfrm>
            <a:off x="1979613" y="3860800"/>
            <a:ext cx="1008062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48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新細明體"/>
                <a:ea typeface="新細明體"/>
              </a:rPr>
              <a:t>中程</a:t>
            </a:r>
          </a:p>
        </p:txBody>
      </p:sp>
      <p:sp>
        <p:nvSpPr>
          <p:cNvPr id="13326" name="WordArt 10"/>
          <p:cNvSpPr>
            <a:spLocks noChangeArrowheads="1" noChangeShapeType="1" noTextEdit="1"/>
          </p:cNvSpPr>
          <p:nvPr/>
        </p:nvSpPr>
        <p:spPr bwMode="gray">
          <a:xfrm>
            <a:off x="2555875" y="2205038"/>
            <a:ext cx="1008063" cy="528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48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新細明體"/>
                <a:ea typeface="新細明體"/>
              </a:rPr>
              <a:t>遠程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6316285" cy="68665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教學活動：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103-104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業界實習</a:t>
            </a:r>
            <a:endParaRPr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5" name="內容版面配置區 14"/>
          <p:cNvGraphicFramePr>
            <a:graphicFrameLocks noGrp="1"/>
          </p:cNvGraphicFramePr>
          <p:nvPr>
            <p:ph idx="1"/>
          </p:nvPr>
        </p:nvGraphicFramePr>
        <p:xfrm>
          <a:off x="785786" y="1357298"/>
          <a:ext cx="7199316" cy="170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489"/>
                <a:gridCol w="3195405"/>
                <a:gridCol w="1184488"/>
                <a:gridCol w="872460"/>
                <a:gridCol w="1028474"/>
              </a:tblGrid>
              <a:tr h="42862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學年度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</a:t>
                      </a:r>
                      <a:r>
                        <a:rPr lang="zh-TW" altLang="en-US" baseline="0" dirty="0" smtClean="0"/>
                        <a:t>實習地點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實施時間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班級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人數</a:t>
                      </a:r>
                    </a:p>
                  </a:txBody>
                  <a:tcPr/>
                </a:tc>
              </a:tr>
              <a:tr h="36005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103(</a:t>
                      </a:r>
                      <a:r>
                        <a:rPr lang="zh-TW" altLang="en-US" dirty="0" smtClean="0"/>
                        <a:t>下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玉井區農會熱情小子芒果冰館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104.5.11-</a:t>
                      </a:r>
                    </a:p>
                    <a:p>
                      <a:r>
                        <a:rPr lang="en-US" altLang="zh-TW" dirty="0" smtClean="0"/>
                        <a:t>104.5.15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餐技三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6005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104(</a:t>
                      </a:r>
                      <a:r>
                        <a:rPr lang="zh-TW" altLang="en-US" dirty="0" smtClean="0"/>
                        <a:t>下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玉井區農會熱情小子芒果冰館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105.5.30-</a:t>
                      </a:r>
                    </a:p>
                    <a:p>
                      <a:r>
                        <a:rPr lang="en-US" altLang="zh-TW" dirty="0" smtClean="0"/>
                        <a:t>105.6.3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餐技二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圖片 7" descr="IMG_4610.JPG"/>
          <p:cNvPicPr>
            <a:picLocks noChangeAspect="1"/>
          </p:cNvPicPr>
          <p:nvPr/>
        </p:nvPicPr>
        <p:blipFill>
          <a:blip r:embed="rId2" cstate="print"/>
          <a:srcRect l="18500" t="18500" r="29525" b="10101"/>
          <a:stretch>
            <a:fillRect/>
          </a:stretch>
        </p:blipFill>
        <p:spPr>
          <a:xfrm>
            <a:off x="6876256" y="3140968"/>
            <a:ext cx="1656184" cy="3168352"/>
          </a:xfrm>
          <a:prstGeom prst="rect">
            <a:avLst/>
          </a:prstGeom>
        </p:spPr>
      </p:pic>
      <p:pic>
        <p:nvPicPr>
          <p:cNvPr id="9" name="圖片 8" descr="IMG_4613.JPG"/>
          <p:cNvPicPr>
            <a:picLocks noChangeAspect="1"/>
          </p:cNvPicPr>
          <p:nvPr/>
        </p:nvPicPr>
        <p:blipFill>
          <a:blip r:embed="rId3" cstate="print"/>
          <a:srcRect l="9450" t="24150" r="11801" b="12851"/>
          <a:stretch>
            <a:fillRect/>
          </a:stretch>
        </p:blipFill>
        <p:spPr>
          <a:xfrm>
            <a:off x="611560" y="3140968"/>
            <a:ext cx="2640293" cy="1584176"/>
          </a:xfrm>
          <a:prstGeom prst="rect">
            <a:avLst/>
          </a:prstGeom>
        </p:spPr>
      </p:pic>
      <p:pic>
        <p:nvPicPr>
          <p:cNvPr id="10" name="圖片 9" descr="IMG_4611.JPG"/>
          <p:cNvPicPr>
            <a:picLocks noChangeAspect="1"/>
          </p:cNvPicPr>
          <p:nvPr/>
        </p:nvPicPr>
        <p:blipFill>
          <a:blip r:embed="rId4" cstate="print"/>
          <a:srcRect l="26375" t="23750" r="37400" b="13251"/>
          <a:stretch>
            <a:fillRect/>
          </a:stretch>
        </p:blipFill>
        <p:spPr>
          <a:xfrm>
            <a:off x="5076056" y="3140968"/>
            <a:ext cx="1656184" cy="3168352"/>
          </a:xfrm>
          <a:prstGeom prst="rect">
            <a:avLst/>
          </a:prstGeom>
        </p:spPr>
      </p:pic>
      <p:pic>
        <p:nvPicPr>
          <p:cNvPr id="11" name="圖片 10" descr="IMG_4607.JPG"/>
          <p:cNvPicPr>
            <a:picLocks noChangeAspect="1"/>
          </p:cNvPicPr>
          <p:nvPr/>
        </p:nvPicPr>
        <p:blipFill>
          <a:blip r:embed="rId5" cstate="print"/>
          <a:srcRect l="19288" t="13251" r="33463"/>
          <a:stretch>
            <a:fillRect/>
          </a:stretch>
        </p:blipFill>
        <p:spPr>
          <a:xfrm>
            <a:off x="3347864" y="3140968"/>
            <a:ext cx="1620094" cy="3168352"/>
          </a:xfrm>
          <a:prstGeom prst="rect">
            <a:avLst/>
          </a:prstGeom>
        </p:spPr>
      </p:pic>
      <p:pic>
        <p:nvPicPr>
          <p:cNvPr id="13" name="圖片 12" descr="IMG_4603.JPG"/>
          <p:cNvPicPr>
            <a:picLocks noChangeAspect="1"/>
          </p:cNvPicPr>
          <p:nvPr/>
        </p:nvPicPr>
        <p:blipFill>
          <a:blip r:embed="rId6" cstate="print"/>
          <a:srcRect l="1963" t="27950" r="12201" b="5901"/>
          <a:stretch>
            <a:fillRect/>
          </a:stretch>
        </p:blipFill>
        <p:spPr>
          <a:xfrm>
            <a:off x="539552" y="4797152"/>
            <a:ext cx="2736304" cy="1581534"/>
          </a:xfrm>
          <a:prstGeom prst="rect">
            <a:avLst/>
          </a:prstGeom>
        </p:spPr>
      </p:pic>
      <p:sp>
        <p:nvSpPr>
          <p:cNvPr id="12" name="弧形箭號 (上彎) 11">
            <a:hlinkClick r:id="" action="ppaction://noaction"/>
          </p:cNvPr>
          <p:cNvSpPr/>
          <p:nvPr/>
        </p:nvSpPr>
        <p:spPr>
          <a:xfrm>
            <a:off x="0" y="6072182"/>
            <a:ext cx="928662" cy="785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6715172" cy="7858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新細明體"/>
                <a:ea typeface="新細明體"/>
              </a:rPr>
              <a:t>★</a:t>
            </a: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教學成效：檢定績效</a:t>
            </a:r>
            <a:r>
              <a:rPr lang="en-US" altLang="zh-TW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餐技及綜高）</a:t>
            </a:r>
            <a:endParaRPr sz="3600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14347" y="1357298"/>
          <a:ext cx="7572430" cy="513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9"/>
                <a:gridCol w="2286016"/>
                <a:gridCol w="1500198"/>
                <a:gridCol w="1000132"/>
                <a:gridCol w="1000132"/>
                <a:gridCol w="1000133"/>
              </a:tblGrid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級別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職種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105</a:t>
                      </a:r>
                      <a:r>
                        <a:rPr lang="zh-TW" altLang="en-US" dirty="0" smtClean="0"/>
                        <a:t>上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乙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中式麵食乙級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丙</a:t>
                      </a:r>
                      <a:r>
                        <a:rPr lang="zh-TW" altLang="en-US" baseline="0" dirty="0" smtClean="0"/>
                        <a:t>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中餐烹調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葷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烘焙食品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23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中式麵食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飲料調製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餐旅服務技術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證照總張數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232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231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172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151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該學年度畢業生人數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77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80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73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58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102-105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畢業生每人平均證照張數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3.0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張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2.8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張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2.3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張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2.6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張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215238" cy="7858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新細明體"/>
                <a:ea typeface="新細明體"/>
              </a:rPr>
              <a:t>★</a:t>
            </a:r>
            <a:r>
              <a:rPr lang="zh-TW" altLang="en-US" sz="33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教學成效：檢定績效（餐飲服務學程）</a:t>
            </a:r>
            <a:endParaRPr sz="3300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8595" y="1071546"/>
          <a:ext cx="8143934" cy="530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00"/>
                <a:gridCol w="1625403"/>
                <a:gridCol w="642942"/>
                <a:gridCol w="928694"/>
                <a:gridCol w="576700"/>
                <a:gridCol w="852060"/>
                <a:gridCol w="554619"/>
                <a:gridCol w="888429"/>
                <a:gridCol w="666322"/>
                <a:gridCol w="962465"/>
              </a:tblGrid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級別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職種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102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證照         通過率</a:t>
                      </a:r>
                      <a:endParaRPr lang="en-US" altLang="zh-TW" sz="1400" dirty="0" smtClean="0"/>
                    </a:p>
                    <a:p>
                      <a:pPr algn="l"/>
                      <a:r>
                        <a:rPr lang="zh-TW" altLang="en-US" sz="1400" dirty="0" smtClean="0"/>
                        <a:t>人數         百分比     </a:t>
                      </a:r>
                      <a:endParaRPr lang="zh-TW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103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證照        通過率</a:t>
                      </a:r>
                      <a:endParaRPr lang="en-US" altLang="zh-TW" sz="1400" dirty="0" smtClean="0"/>
                    </a:p>
                    <a:p>
                      <a:pPr algn="l"/>
                      <a:r>
                        <a:rPr lang="zh-TW" altLang="en-US" sz="1400" dirty="0" smtClean="0"/>
                        <a:t>人數        百分比 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104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證照        通過率</a:t>
                      </a:r>
                      <a:endParaRPr lang="en-US" altLang="zh-TW" sz="1400" dirty="0" smtClean="0"/>
                    </a:p>
                    <a:p>
                      <a:pPr algn="l"/>
                      <a:r>
                        <a:rPr lang="zh-TW" altLang="en-US" sz="1400" dirty="0" smtClean="0"/>
                        <a:t>人數         百分比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105</a:t>
                      </a:r>
                      <a:r>
                        <a:rPr lang="zh-TW" altLang="en-US" sz="1400" dirty="0" smtClean="0"/>
                        <a:t>上</a:t>
                      </a:r>
                      <a:endParaRPr lang="en-US" altLang="zh-TW" sz="1400" dirty="0" smtClean="0"/>
                    </a:p>
                    <a:p>
                      <a:pPr algn="l"/>
                      <a:r>
                        <a:rPr lang="zh-TW" altLang="en-US" sz="1400" dirty="0" smtClean="0"/>
                        <a:t>證照        通過率</a:t>
                      </a:r>
                      <a:endParaRPr lang="en-US" altLang="zh-TW" sz="1400" dirty="0" smtClean="0"/>
                    </a:p>
                    <a:p>
                      <a:pPr algn="l"/>
                      <a:r>
                        <a:rPr lang="zh-TW" altLang="en-US" sz="1400" dirty="0" smtClean="0"/>
                        <a:t>人數         百分比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乙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烘焙食品乙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2.43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合計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2.43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丙</a:t>
                      </a:r>
                      <a:r>
                        <a:rPr lang="zh-TW" altLang="en-US" baseline="0" dirty="0" smtClean="0"/>
                        <a:t>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中餐烹調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葷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85.71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75.60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90.32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飲料調製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97.14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82.92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87.09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96.55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烘焙食品丙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88.57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70.73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70.96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合計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95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271.42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94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229.25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248.37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57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196.55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英檢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多益</a:t>
                      </a:r>
                      <a:r>
                        <a:rPr lang="en-US" altLang="zh-TW" sz="1600" dirty="0" smtClean="0"/>
                        <a:t>350</a:t>
                      </a:r>
                      <a:r>
                        <a:rPr lang="zh-TW" altLang="en-US" sz="1600" dirty="0" smtClean="0"/>
                        <a:t>分以上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3.4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多益</a:t>
                      </a:r>
                      <a:r>
                        <a:rPr lang="en-US" altLang="zh-TW" sz="1600" dirty="0" smtClean="0"/>
                        <a:t>550</a:t>
                      </a:r>
                      <a:r>
                        <a:rPr lang="zh-TW" altLang="en-US" sz="1600" dirty="0" smtClean="0"/>
                        <a:t>分以上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6.9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該學年度餐飲服務學程畢業班人數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37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42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29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215238" cy="7858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新細明體"/>
                <a:ea typeface="新細明體"/>
              </a:rPr>
              <a:t>★</a:t>
            </a: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教學成效：檢定績效（餐飲技術科）</a:t>
            </a:r>
            <a:endParaRPr sz="3600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8595" y="1071546"/>
          <a:ext cx="8143934" cy="530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00"/>
                <a:gridCol w="1625403"/>
                <a:gridCol w="642942"/>
                <a:gridCol w="857256"/>
                <a:gridCol w="648138"/>
                <a:gridCol w="852060"/>
                <a:gridCol w="554619"/>
                <a:gridCol w="888429"/>
                <a:gridCol w="666322"/>
                <a:gridCol w="962465"/>
              </a:tblGrid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級別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職種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102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證照         通過率</a:t>
                      </a:r>
                      <a:endParaRPr lang="en-US" altLang="zh-TW" sz="1400" dirty="0" smtClean="0"/>
                    </a:p>
                    <a:p>
                      <a:pPr algn="l"/>
                      <a:r>
                        <a:rPr lang="zh-TW" altLang="en-US" sz="1400" dirty="0" smtClean="0"/>
                        <a:t>人數         百分比     </a:t>
                      </a:r>
                      <a:endParaRPr lang="zh-TW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103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證照        通過率</a:t>
                      </a:r>
                      <a:endParaRPr lang="en-US" altLang="zh-TW" sz="1400" dirty="0" smtClean="0"/>
                    </a:p>
                    <a:p>
                      <a:pPr algn="l"/>
                      <a:r>
                        <a:rPr lang="zh-TW" altLang="en-US" sz="1400" dirty="0" smtClean="0"/>
                        <a:t>人數        百分比 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104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證照        通過率</a:t>
                      </a:r>
                      <a:endParaRPr lang="en-US" altLang="zh-TW" sz="1400" dirty="0" smtClean="0"/>
                    </a:p>
                    <a:p>
                      <a:pPr algn="l"/>
                      <a:r>
                        <a:rPr lang="zh-TW" altLang="en-US" sz="1400" dirty="0" smtClean="0"/>
                        <a:t>人數         百分比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105</a:t>
                      </a:r>
                      <a:r>
                        <a:rPr lang="zh-TW" altLang="en-US" sz="1400" dirty="0" smtClean="0"/>
                        <a:t>上</a:t>
                      </a:r>
                      <a:endParaRPr lang="en-US" altLang="zh-TW" sz="1400" dirty="0" smtClean="0"/>
                    </a:p>
                    <a:p>
                      <a:pPr algn="l"/>
                      <a:r>
                        <a:rPr lang="zh-TW" altLang="en-US" sz="1400" dirty="0" smtClean="0"/>
                        <a:t>證照        通過率</a:t>
                      </a:r>
                      <a:endParaRPr lang="en-US" altLang="zh-TW" sz="1400" dirty="0" smtClean="0"/>
                    </a:p>
                    <a:p>
                      <a:pPr algn="l"/>
                      <a:r>
                        <a:rPr lang="zh-TW" altLang="en-US" sz="1400" dirty="0" smtClean="0"/>
                        <a:t>人數         百分比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乙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中式麵食乙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zh-TW" altLang="en-US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34.21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合計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34.21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492128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丙</a:t>
                      </a:r>
                      <a:r>
                        <a:rPr lang="zh-TW" altLang="en-US" baseline="0" dirty="0" smtClean="0"/>
                        <a:t>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中餐烹調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葷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77.5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84.21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82.92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飲料調製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77.5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68.42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75.86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烘焙食品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85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86.84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78.04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79.31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中式麵食丙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82.5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86.84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68.29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62.06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餐旅服務技術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-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2.43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合計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129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322.5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124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326.31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95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231.68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92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317.23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該學年度餐飲技術科畢業班人數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41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29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弧形箭號 (上彎) 3">
            <a:hlinkClick r:id="" action="ppaction://noaction"/>
          </p:cNvPr>
          <p:cNvSpPr/>
          <p:nvPr/>
        </p:nvSpPr>
        <p:spPr>
          <a:xfrm>
            <a:off x="0" y="6215082"/>
            <a:ext cx="714348" cy="6429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902" cy="74042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餐飲服務學程</a:t>
            </a:r>
            <a:r>
              <a:rPr lang="en-US" altLang="zh-TW" sz="36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餐飲技術科 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50" y="1268760"/>
            <a:ext cx="7199711" cy="4979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壹、沿革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本校綜高餐飲學程成立於民國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年，實用技能班餐飲技術科成立於民國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97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年。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貳、教育目標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AutoNum type="arabicPeriod"/>
            </a:pP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培養餐飲專業之基層人才。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AutoNum type="arabicPeriod"/>
            </a:pP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培養敬業精神和正確職業道德觀。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AutoNum type="arabicPeriod"/>
            </a:pP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建立完善升學管道，輔導學生繼續深造。 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AutoNum type="arabicPeriod"/>
            </a:pP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輔導學生考取各項相關專業證照，增加就業優勢。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參、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課程內容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餐飲概論、餐飲服務技術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、房務技術、飲料實務、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食品衛生與安全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、旅遊實務、觀光學、餐飲管理、烘焙實務、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蔬果雕刻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中餐烹飪實習、中式點心製作、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飲料調製實習、西餐烹調實習、宴客菜餚製作、點心製作、專題製作、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專題製作</a:t>
            </a:r>
            <a:endParaRPr lang="en-US" altLang="zh-TW" dirty="0" smtClean="0"/>
          </a:p>
          <a:p>
            <a:pPr>
              <a:buNone/>
            </a:pPr>
            <a:endParaRPr lang="zh-TW" altLang="zh-TW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215238" cy="7858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學生進路（餐飲服務學程）</a:t>
            </a:r>
            <a:endParaRPr sz="3600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1472" y="1071546"/>
          <a:ext cx="8001057" cy="518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1"/>
                <a:gridCol w="1500198"/>
                <a:gridCol w="642942"/>
                <a:gridCol w="785818"/>
                <a:gridCol w="576700"/>
                <a:gridCol w="852060"/>
                <a:gridCol w="642942"/>
                <a:gridCol w="800106"/>
                <a:gridCol w="666322"/>
                <a:gridCol w="819588"/>
              </a:tblGrid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種類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102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人數       百分比     </a:t>
                      </a:r>
                      <a:endParaRPr lang="zh-TW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103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人數        百分比 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104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人數         百分比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105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人數         百分比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/>
                </a:tc>
              </a:tr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畢業生總人數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畢業生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升學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科技大學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（技術學院）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91.42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80.48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80.64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普通大學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其他學校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2.43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3.22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49212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畢業生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就業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相關行業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2.85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-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3.22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其他行業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B0F0"/>
                          </a:solidFill>
                        </a:rPr>
                        <a:t>2.43</a:t>
                      </a:r>
                      <a:endParaRPr lang="zh-TW" alt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6.45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49212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畢業生</a:t>
                      </a:r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未升學未就業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需要工作</a:t>
                      </a:r>
                      <a:endParaRPr lang="en-US" altLang="zh-TW" sz="1600" dirty="0" smtClean="0"/>
                    </a:p>
                    <a:p>
                      <a:pPr algn="ctr"/>
                      <a:r>
                        <a:rPr lang="zh-TW" altLang="en-US" sz="1600" dirty="0" smtClean="0"/>
                        <a:t>尚未找到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5.71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B050"/>
                          </a:solidFill>
                        </a:rPr>
                        <a:t>9.75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3.22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服役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B050"/>
                          </a:solidFill>
                        </a:rPr>
                        <a:t>2.43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3.22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補習準備升學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B050"/>
                          </a:solidFill>
                        </a:rPr>
                        <a:t>2.43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3.22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215238" cy="7858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學生進路（餐飲技術科）</a:t>
            </a:r>
            <a:endParaRPr sz="3600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1472" y="1071546"/>
          <a:ext cx="8001057" cy="518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1"/>
                <a:gridCol w="1500198"/>
                <a:gridCol w="642942"/>
                <a:gridCol w="785818"/>
                <a:gridCol w="576700"/>
                <a:gridCol w="852060"/>
                <a:gridCol w="642942"/>
                <a:gridCol w="800106"/>
                <a:gridCol w="666322"/>
                <a:gridCol w="819588"/>
              </a:tblGrid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種類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102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人數       百分比     </a:t>
                      </a:r>
                      <a:endParaRPr lang="zh-TW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103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人數        百分比 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104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人數         百分比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105</a:t>
                      </a:r>
                    </a:p>
                    <a:p>
                      <a:pPr algn="l"/>
                      <a:r>
                        <a:rPr lang="zh-TW" altLang="en-US" sz="1400" dirty="0" smtClean="0"/>
                        <a:t>人數         百分比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/>
                </a:tc>
              </a:tr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畢業生總人數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9212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畢業生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升學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科技大學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（技術學院）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67.5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78.94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70.73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普通大學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其他學校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49212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畢業生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就業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相關行業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12.5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7.89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2.43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其他行業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B0F0"/>
                          </a:solidFill>
                        </a:rPr>
                        <a:t>10.52</a:t>
                      </a:r>
                      <a:endParaRPr lang="zh-TW" alt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17.07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49212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畢業生</a:t>
                      </a:r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未升學未就業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需要工作</a:t>
                      </a:r>
                      <a:endParaRPr lang="en-US" altLang="zh-TW" sz="1600" dirty="0" smtClean="0"/>
                    </a:p>
                    <a:p>
                      <a:pPr algn="ctr"/>
                      <a:r>
                        <a:rPr lang="zh-TW" altLang="en-US" sz="1600" dirty="0" smtClean="0"/>
                        <a:t>尚未找到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17.5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B050"/>
                          </a:solidFill>
                        </a:rPr>
                        <a:t>2.63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2.43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服役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7.31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492128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補習準備升學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教學特色</a:t>
            </a:r>
            <a:r>
              <a:rPr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：咖</a:t>
            </a:r>
            <a:r>
              <a:rPr lang="zh-TW" altLang="en-US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啡豆</a:t>
            </a:r>
            <a:r>
              <a:rPr sz="4000" dirty="0" err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烘焙</a:t>
            </a:r>
            <a:endParaRPr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331913" y="1700213"/>
            <a:ext cx="669607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zh-TW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烘焙咖啡豆</a:t>
            </a:r>
            <a:r>
              <a:rPr lang="zh-TW" altLang="en-US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教學</a:t>
            </a:r>
            <a:endParaRPr lang="zh-TW" sz="3600" b="1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⑴自由時報報導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:2012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日自由時報報導咖啡豆搶手玉井工商師生傑作。</a:t>
            </a:r>
          </a:p>
          <a:p>
            <a:pPr eaLnBrk="0" hangingPunct="0"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⑵教育部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101-12-23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即時新聞「咖啡飄香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--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玉井工商群科整合打造風味伴手禮」予以肯定。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29700" name="圖片 5" descr="http://www.libertytimes.com.tw/2012/new/nov/10/images/1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643446"/>
            <a:ext cx="1382699" cy="18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圖片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643446"/>
            <a:ext cx="3373447" cy="186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71225" y="47929800"/>
            <a:ext cx="30670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圖片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286256"/>
            <a:ext cx="2016125" cy="219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9724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FF0000"/>
                </a:solidFill>
                <a:latin typeface="新細明體"/>
                <a:ea typeface="新細明體"/>
              </a:rPr>
              <a:t>★</a:t>
            </a:r>
            <a:r>
              <a:rPr sz="4000" dirty="0" err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教學特色</a:t>
            </a:r>
            <a:r>
              <a:rPr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小學習元件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烘焙課程教學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</a:br>
            <a:endParaRPr sz="2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1225" y="47929800"/>
            <a:ext cx="30670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內容版面配置區 3" descr="未命名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289" t="15918" r="14267" b="6286"/>
          <a:stretch>
            <a:fillRect/>
          </a:stretch>
        </p:blipFill>
        <p:spPr>
          <a:xfrm>
            <a:off x="428596" y="1357298"/>
            <a:ext cx="5143536" cy="4786346"/>
          </a:xfrm>
        </p:spPr>
      </p:pic>
      <p:pic>
        <p:nvPicPr>
          <p:cNvPr id="9" name="圖片 8" descr="小劇場.bmp"/>
          <p:cNvPicPr>
            <a:picLocks noChangeAspect="1"/>
          </p:cNvPicPr>
          <p:nvPr/>
        </p:nvPicPr>
        <p:blipFill>
          <a:blip r:embed="rId4" cstate="print"/>
          <a:srcRect l="27344" t="18750" r="17187" b="26250"/>
          <a:stretch>
            <a:fillRect/>
          </a:stretch>
        </p:blipFill>
        <p:spPr>
          <a:xfrm>
            <a:off x="5715008" y="1357298"/>
            <a:ext cx="2902981" cy="1799030"/>
          </a:xfrm>
          <a:prstGeom prst="rect">
            <a:avLst/>
          </a:prstGeom>
        </p:spPr>
      </p:pic>
      <p:pic>
        <p:nvPicPr>
          <p:cNvPr id="10" name="圖片 9" descr="麵粉.bmp"/>
          <p:cNvPicPr>
            <a:picLocks noChangeAspect="1"/>
          </p:cNvPicPr>
          <p:nvPr/>
        </p:nvPicPr>
        <p:blipFill>
          <a:blip r:embed="rId5" cstate="print"/>
          <a:srcRect l="23437" t="18750" r="25000" b="6250"/>
          <a:stretch>
            <a:fillRect/>
          </a:stretch>
        </p:blipFill>
        <p:spPr>
          <a:xfrm>
            <a:off x="5715008" y="3286124"/>
            <a:ext cx="3093265" cy="2812059"/>
          </a:xfrm>
          <a:prstGeom prst="rect">
            <a:avLst/>
          </a:prstGeo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00902" cy="74042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餐飲服務學程</a:t>
            </a:r>
            <a:r>
              <a:rPr lang="en-US" altLang="zh-TW" sz="36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餐飲技術科 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124744"/>
            <a:ext cx="7199711" cy="4979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肆、未來進路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endParaRPr lang="zh-TW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8" y="1556792"/>
          <a:ext cx="7200800" cy="4688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834"/>
                <a:gridCol w="1780843"/>
                <a:gridCol w="2555123"/>
              </a:tblGrid>
              <a:tr h="35777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升學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技能檢定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就業</a:t>
                      </a:r>
                      <a:endParaRPr lang="zh-TW" altLang="en-US" dirty="0"/>
                    </a:p>
                  </a:txBody>
                  <a:tcPr/>
                </a:tc>
              </a:tr>
              <a:tr h="4322742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華康標楷體" pitchFamily="65" charset="-120"/>
                          <a:ea typeface="華康標楷體" pitchFamily="65" charset="-120"/>
                        </a:rPr>
                        <a:t>四技科大</a:t>
                      </a:r>
                      <a:endParaRPr lang="en-US" altLang="zh-TW" b="1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考科：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國文、英文、數學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專業科目</a:t>
                      </a:r>
                      <a:r>
                        <a:rPr lang="en-US" altLang="zh-TW" dirty="0" smtClean="0">
                          <a:latin typeface="華康標楷體" pitchFamily="65" charset="-120"/>
                          <a:ea typeface="華康標楷體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一</a:t>
                      </a:r>
                      <a:r>
                        <a:rPr lang="en-US" altLang="zh-TW" dirty="0" smtClean="0">
                          <a:latin typeface="華康標楷體" pitchFamily="65" charset="-120"/>
                          <a:ea typeface="華康標楷體" pitchFamily="65" charset="-120"/>
                        </a:rPr>
                        <a:t>)</a:t>
                      </a: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餐旅概論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專業科 目</a:t>
                      </a:r>
                      <a:r>
                        <a:rPr lang="en-US" altLang="zh-TW" dirty="0" smtClean="0">
                          <a:latin typeface="華康標楷體" pitchFamily="65" charset="-120"/>
                          <a:ea typeface="華康標楷體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二</a:t>
                      </a:r>
                      <a:r>
                        <a:rPr lang="en-US" altLang="zh-TW" dirty="0" smtClean="0">
                          <a:latin typeface="華康標楷體" pitchFamily="65" charset="-120"/>
                          <a:ea typeface="華康標楷體" pitchFamily="65" charset="-120"/>
                        </a:rPr>
                        <a:t>)</a:t>
                      </a: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餐旅服務技術、飲料與調酒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b="1" dirty="0" smtClean="0">
                          <a:latin typeface="華康標楷體" pitchFamily="65" charset="-120"/>
                          <a:ea typeface="華康標楷體" pitchFamily="65" charset="-120"/>
                        </a:rPr>
                        <a:t>相關科系</a:t>
                      </a:r>
                      <a:endParaRPr lang="en-US" altLang="zh-TW" b="1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餐旅管理系</a:t>
                      </a:r>
                      <a:r>
                        <a:rPr lang="en-US" altLang="zh-TW" dirty="0" smtClean="0">
                          <a:latin typeface="華康標楷體" pitchFamily="65" charset="-120"/>
                          <a:ea typeface="華康標楷體" pitchFamily="65" charset="-120"/>
                        </a:rPr>
                        <a:t>/</a:t>
                      </a: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食品科技系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運動管理系</a:t>
                      </a:r>
                      <a:r>
                        <a:rPr lang="en-US" altLang="zh-TW" dirty="0" smtClean="0">
                          <a:latin typeface="華康標楷體" pitchFamily="65" charset="-120"/>
                          <a:ea typeface="華康標楷體" pitchFamily="65" charset="-120"/>
                        </a:rPr>
                        <a:t>/</a:t>
                      </a: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休閒遊憩系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觀光管理系</a:t>
                      </a:r>
                      <a:r>
                        <a:rPr lang="en-US" altLang="zh-TW" dirty="0" smtClean="0">
                          <a:latin typeface="華康標楷體" pitchFamily="65" charset="-120"/>
                          <a:ea typeface="華康標楷體" pitchFamily="65" charset="-120"/>
                        </a:rPr>
                        <a:t>/</a:t>
                      </a: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保健營養系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旅遊事業管理系</a:t>
                      </a:r>
                      <a:r>
                        <a:rPr lang="en-US" altLang="zh-TW" dirty="0" smtClean="0">
                          <a:latin typeface="華康標楷體" pitchFamily="65" charset="-120"/>
                          <a:ea typeface="華康標楷體" pitchFamily="65" charset="-120"/>
                        </a:rPr>
                        <a:t>/</a:t>
                      </a: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休閒事業管理系</a:t>
                      </a:r>
                      <a:r>
                        <a:rPr lang="en-US" altLang="zh-TW" dirty="0" smtClean="0">
                          <a:latin typeface="華康標楷體" pitchFamily="65" charset="-120"/>
                          <a:ea typeface="華康標楷體" pitchFamily="65" charset="-120"/>
                        </a:rPr>
                        <a:t>……</a:t>
                      </a: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等</a:t>
                      </a:r>
                      <a:endParaRPr lang="zh-TW" altLang="en-US" dirty="0"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中餐烹調丙級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中式麵食丙級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烘焙丙級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飲料調製丙級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餐旅服務丙級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中式麵食乙級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中餐烹調乙級</a:t>
                      </a:r>
                      <a:endParaRPr lang="zh-TW" altLang="en-US" dirty="0"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◎餐旅業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餐飲連鎖集團、知名餐飲店、自行創業、飯店餐飲部門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◎旅行業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旅行社行政、導覽解說員、領隊、導遊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◎旅運業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航空公司、觀光交通運輸業、旅行活動規劃公司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◎教育業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華康標楷體" pitchFamily="65" charset="-120"/>
                          <a:ea typeface="華康標楷體" pitchFamily="65" charset="-120"/>
                        </a:rPr>
                        <a:t>高中職餐飲料教師、職業工會教師、私人餐飲補教事業</a:t>
                      </a:r>
                      <a:endParaRPr lang="en-US" altLang="zh-TW" dirty="0" smtClean="0"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00902" cy="6872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3600" b="1" dirty="0" smtClean="0">
                <a:latin typeface="華康標楷體" pitchFamily="65" charset="-120"/>
                <a:ea typeface="華康標楷體" pitchFamily="65" charset="-120"/>
              </a:rPr>
              <a:t>餐旅群科現有概況</a:t>
            </a:r>
            <a:endParaRPr sz="3600" b="1" dirty="0" smtClean="0">
              <a:solidFill>
                <a:schemeClr val="tx2"/>
              </a:solidFill>
              <a:latin typeface="華康標楷體" pitchFamily="65" charset="-120"/>
              <a:ea typeface="華康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43608" y="1484784"/>
          <a:ext cx="7056784" cy="3312368"/>
        </p:xfrm>
        <a:graphic>
          <a:graphicData uri="http://schemas.openxmlformats.org/drawingml/2006/table">
            <a:tbl>
              <a:tblPr/>
              <a:tblGrid>
                <a:gridCol w="1223653"/>
                <a:gridCol w="727805"/>
                <a:gridCol w="731166"/>
                <a:gridCol w="788315"/>
                <a:gridCol w="788315"/>
                <a:gridCol w="729486"/>
                <a:gridCol w="731167"/>
                <a:gridCol w="1336877"/>
              </a:tblGrid>
              <a:tr h="67797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科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    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別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388938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班數、學生人數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備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  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註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9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一年級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二年級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三年級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4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班數</a:t>
                      </a:r>
                      <a:endParaRPr kumimoji="0" 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人數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班數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人數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班數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人數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43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餐飲服務學程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1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32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1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29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共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61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人</a:t>
                      </a:r>
                      <a:endParaRPr kumimoji="0" 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餐飲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技術科</a:t>
                      </a: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1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32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1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34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1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29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標楷體" pitchFamily="65" charset="-120"/>
                        <a:ea typeface="華康標楷體" pitchFamily="65" charset="-120"/>
                      </a:endParaRP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共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95</a:t>
                      </a: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標楷體" pitchFamily="65" charset="-120"/>
                          <a:ea typeface="華康標楷體" pitchFamily="65" charset="-120"/>
                        </a:rPr>
                        <a:t>人</a:t>
                      </a:r>
                    </a:p>
                  </a:txBody>
                  <a:tcPr marL="112219" marR="112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740421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任務分組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專業實習工場管理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971600" y="1484784"/>
          <a:ext cx="763284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實習工場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管理教師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中餐教室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Ⅰ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Ⅲ(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含儲藏室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胡瑞揚老師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西餐教室、烘豆室及行動餐車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邱淑慧老師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烘焙教室、中餐教室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Ⅱ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郭純卿老師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餐服教室、房務教室、餐服選手室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呂明怡老師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飲調教室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陳淑玲老師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mtClean="0">
                <a:solidFill>
                  <a:srgbClr val="898989"/>
                </a:solidFill>
              </a:rPr>
              <a:t>第 </a:t>
            </a:r>
            <a:fld id="{654026F3-DD4E-48AE-BCA8-ADF65CBFBA5A}" type="slidenum">
              <a:rPr lang="zh-CN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r>
              <a:rPr lang="zh-CN" altLang="en-US" smtClean="0">
                <a:solidFill>
                  <a:srgbClr val="898989"/>
                </a:solidFill>
              </a:rPr>
              <a:t> 页</a:t>
            </a:r>
          </a:p>
        </p:txBody>
      </p:sp>
      <p:sp>
        <p:nvSpPr>
          <p:cNvPr id="15362" name="標題 1"/>
          <p:cNvSpPr>
            <a:spLocks noGrp="1"/>
          </p:cNvSpPr>
          <p:nvPr>
            <p:ph type="title" idx="4294967295"/>
          </p:nvPr>
        </p:nvSpPr>
        <p:spPr>
          <a:xfrm>
            <a:off x="1142976" y="142852"/>
            <a:ext cx="7200900" cy="10001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5200" b="1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餐飲</a:t>
            </a:r>
            <a:r>
              <a:rPr sz="5200" b="1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科專業教室</a:t>
            </a:r>
          </a:p>
        </p:txBody>
      </p:sp>
      <p:sp>
        <p:nvSpPr>
          <p:cNvPr id="5" name="Rectangle 135"/>
          <p:cNvSpPr>
            <a:spLocks noChangeArrowheads="1"/>
          </p:cNvSpPr>
          <p:nvPr/>
        </p:nvSpPr>
        <p:spPr bwMode="auto">
          <a:xfrm>
            <a:off x="277813" y="4125913"/>
            <a:ext cx="8356600" cy="320675"/>
          </a:xfrm>
          <a:prstGeom prst="rect">
            <a:avLst/>
          </a:prstGeom>
          <a:gradFill rotWithShape="1">
            <a:gsLst>
              <a:gs pos="0">
                <a:srgbClr val="E6E6E6">
                  <a:lumMod val="1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Text" lastClr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2293" name="Pentagon 780"/>
          <p:cNvSpPr>
            <a:spLocks noChangeArrowheads="1"/>
          </p:cNvSpPr>
          <p:nvPr/>
        </p:nvSpPr>
        <p:spPr bwMode="auto">
          <a:xfrm>
            <a:off x="7356475" y="3852863"/>
            <a:ext cx="1457325" cy="457200"/>
          </a:xfrm>
          <a:prstGeom prst="homePlate">
            <a:avLst>
              <a:gd name="adj" fmla="val 40316"/>
            </a:avLst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/>
            <a:endParaRPr kumimoji="0" lang="zh-TW" altLang="zh-TW" noProof="1"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2" name="Gruppe 75"/>
          <p:cNvGrpSpPr>
            <a:grpSpLocks/>
          </p:cNvGrpSpPr>
          <p:nvPr/>
        </p:nvGrpSpPr>
        <p:grpSpPr bwMode="auto">
          <a:xfrm>
            <a:off x="268288" y="3852863"/>
            <a:ext cx="7080250" cy="457200"/>
            <a:chOff x="272143" y="2949958"/>
            <a:chExt cx="8556211" cy="457921"/>
          </a:xfrm>
        </p:grpSpPr>
        <p:sp>
          <p:nvSpPr>
            <p:cNvPr id="12319" name="Rectangle 445"/>
            <p:cNvSpPr>
              <a:spLocks noChangeArrowheads="1"/>
            </p:cNvSpPr>
            <p:nvPr/>
          </p:nvSpPr>
          <p:spPr bwMode="auto">
            <a:xfrm>
              <a:off x="1985304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/>
              <a:endParaRPr kumimoji="0" lang="zh-TW" altLang="zh-TW" noProof="1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2320" name="Rectangle 446"/>
            <p:cNvSpPr>
              <a:spLocks noChangeArrowheads="1"/>
            </p:cNvSpPr>
            <p:nvPr/>
          </p:nvSpPr>
          <p:spPr bwMode="auto">
            <a:xfrm>
              <a:off x="3694626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/>
              <a:endParaRPr kumimoji="0" lang="zh-TW" altLang="zh-TW" noProof="1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2321" name="Rectangle 447"/>
            <p:cNvSpPr>
              <a:spLocks noChangeArrowheads="1"/>
            </p:cNvSpPr>
            <p:nvPr/>
          </p:nvSpPr>
          <p:spPr bwMode="auto">
            <a:xfrm>
              <a:off x="5405867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/>
              <a:endParaRPr kumimoji="0" lang="zh-TW" altLang="zh-TW" noProof="1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2322" name="Rectangle 448"/>
            <p:cNvSpPr>
              <a:spLocks noChangeArrowheads="1"/>
            </p:cNvSpPr>
            <p:nvPr/>
          </p:nvSpPr>
          <p:spPr bwMode="auto">
            <a:xfrm>
              <a:off x="7119028" y="2949958"/>
              <a:ext cx="1709322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/>
              <a:endParaRPr kumimoji="0" lang="zh-TW" altLang="zh-TW" noProof="1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2323" name="Rectangle 445"/>
            <p:cNvSpPr>
              <a:spLocks noChangeArrowheads="1"/>
            </p:cNvSpPr>
            <p:nvPr/>
          </p:nvSpPr>
          <p:spPr bwMode="auto">
            <a:xfrm>
              <a:off x="272143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/>
              <a:endParaRPr kumimoji="0" lang="zh-TW" altLang="zh-TW" noProof="1">
                <a:latin typeface="Calibri" pitchFamily="34" charset="0"/>
                <a:ea typeface="SimSun" pitchFamily="2" charset="-122"/>
              </a:endParaRPr>
            </a:p>
          </p:txBody>
        </p:sp>
      </p:grpSp>
      <p:sp>
        <p:nvSpPr>
          <p:cNvPr id="13" name="Rectangle 445"/>
          <p:cNvSpPr>
            <a:spLocks noChangeArrowheads="1"/>
          </p:cNvSpPr>
          <p:nvPr/>
        </p:nvSpPr>
        <p:spPr bwMode="auto">
          <a:xfrm>
            <a:off x="1819275" y="3946525"/>
            <a:ext cx="14128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kern="0" noProof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</a:rPr>
              <a:t>西餐</a:t>
            </a:r>
            <a:endParaRPr kumimoji="0" lang="en-US" kern="0" noProof="1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14" name="Rectangle 446"/>
          <p:cNvSpPr>
            <a:spLocks noChangeArrowheads="1"/>
          </p:cNvSpPr>
          <p:nvPr/>
        </p:nvSpPr>
        <p:spPr bwMode="auto">
          <a:xfrm>
            <a:off x="3233738" y="3946525"/>
            <a:ext cx="14144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kern="0" noProof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</a:rPr>
              <a:t>烘焙</a:t>
            </a:r>
            <a:endParaRPr kumimoji="0" lang="en-US" kern="0" noProof="1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15" name="Rectangle 447"/>
          <p:cNvSpPr>
            <a:spLocks noChangeArrowheads="1"/>
          </p:cNvSpPr>
          <p:nvPr/>
        </p:nvSpPr>
        <p:spPr bwMode="auto">
          <a:xfrm>
            <a:off x="4649788" y="3946525"/>
            <a:ext cx="14144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kern="0" noProof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</a:rPr>
              <a:t>餐服</a:t>
            </a:r>
            <a:endParaRPr kumimoji="0" lang="en-US" kern="0" noProof="1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16" name="Rectangle 448"/>
          <p:cNvSpPr>
            <a:spLocks noChangeArrowheads="1"/>
          </p:cNvSpPr>
          <p:nvPr/>
        </p:nvSpPr>
        <p:spPr bwMode="auto">
          <a:xfrm>
            <a:off x="6067425" y="3946525"/>
            <a:ext cx="14144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kern="0" noProof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</a:rPr>
              <a:t>飲調</a:t>
            </a:r>
            <a:endParaRPr kumimoji="0" lang="en-US" kern="0" noProof="1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17" name="Rectangle 445"/>
          <p:cNvSpPr>
            <a:spLocks noChangeArrowheads="1"/>
          </p:cNvSpPr>
          <p:nvPr/>
        </p:nvSpPr>
        <p:spPr bwMode="auto">
          <a:xfrm>
            <a:off x="395288" y="3946525"/>
            <a:ext cx="14128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kern="0" noProof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</a:rPr>
              <a:t>中餐</a:t>
            </a:r>
            <a:endParaRPr kumimoji="0" lang="en-US" kern="0" noProof="1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18" name="Nedadgående pil 95"/>
          <p:cNvSpPr>
            <a:spLocks noChangeArrowheads="1"/>
          </p:cNvSpPr>
          <p:nvPr/>
        </p:nvSpPr>
        <p:spPr bwMode="auto">
          <a:xfrm>
            <a:off x="900113" y="3336925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9" name="Rektangel 163"/>
          <p:cNvSpPr>
            <a:spLocks noChangeArrowheads="1"/>
          </p:cNvSpPr>
          <p:nvPr/>
        </p:nvSpPr>
        <p:spPr bwMode="auto">
          <a:xfrm>
            <a:off x="107950" y="1557338"/>
            <a:ext cx="2663825" cy="1965325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3F3F3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0" name="Nedadgående pil 229"/>
          <p:cNvSpPr>
            <a:spLocks noChangeArrowheads="1"/>
          </p:cNvSpPr>
          <p:nvPr/>
        </p:nvSpPr>
        <p:spPr bwMode="auto">
          <a:xfrm>
            <a:off x="3567113" y="3336925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1" name="Rektangel 231"/>
          <p:cNvSpPr>
            <a:spLocks noChangeArrowheads="1"/>
          </p:cNvSpPr>
          <p:nvPr/>
        </p:nvSpPr>
        <p:spPr bwMode="auto">
          <a:xfrm>
            <a:off x="2881313" y="1557338"/>
            <a:ext cx="2627312" cy="1965325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3F3F3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2" name="Nedadgående pil 296"/>
          <p:cNvSpPr>
            <a:spLocks noChangeArrowheads="1"/>
          </p:cNvSpPr>
          <p:nvPr/>
        </p:nvSpPr>
        <p:spPr bwMode="auto">
          <a:xfrm>
            <a:off x="6332538" y="3325813"/>
            <a:ext cx="249237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3" name="Rektangel 298"/>
          <p:cNvSpPr>
            <a:spLocks noChangeArrowheads="1"/>
          </p:cNvSpPr>
          <p:nvPr/>
        </p:nvSpPr>
        <p:spPr bwMode="auto">
          <a:xfrm>
            <a:off x="5795963" y="1557338"/>
            <a:ext cx="3024187" cy="1954212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3F3F3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87" name="Nedadgående pil 363"/>
          <p:cNvSpPr>
            <a:spLocks noChangeArrowheads="1"/>
          </p:cNvSpPr>
          <p:nvPr/>
        </p:nvSpPr>
        <p:spPr bwMode="auto">
          <a:xfrm rot="10800000">
            <a:off x="2457450" y="4227513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88" name="Nedadgående pil 430"/>
          <p:cNvSpPr>
            <a:spLocks noChangeArrowheads="1"/>
          </p:cNvSpPr>
          <p:nvPr/>
        </p:nvSpPr>
        <p:spPr bwMode="auto">
          <a:xfrm rot="10800000">
            <a:off x="5057775" y="4205288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89" name="Nedadgående pil 497"/>
          <p:cNvSpPr>
            <a:spLocks noChangeArrowheads="1"/>
          </p:cNvSpPr>
          <p:nvPr/>
        </p:nvSpPr>
        <p:spPr bwMode="auto">
          <a:xfrm rot="10800000">
            <a:off x="7791450" y="421640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90" name="Rektangel 565"/>
          <p:cNvSpPr>
            <a:spLocks noChangeArrowheads="1"/>
          </p:cNvSpPr>
          <p:nvPr/>
        </p:nvSpPr>
        <p:spPr bwMode="auto">
          <a:xfrm>
            <a:off x="468313" y="4551363"/>
            <a:ext cx="3095625" cy="2117725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3F3F3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91" name="Rektangel 631"/>
          <p:cNvSpPr>
            <a:spLocks noChangeArrowheads="1"/>
          </p:cNvSpPr>
          <p:nvPr/>
        </p:nvSpPr>
        <p:spPr bwMode="auto">
          <a:xfrm>
            <a:off x="3563938" y="4581525"/>
            <a:ext cx="2879725" cy="208756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3F3F3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92" name="Rektangel 697"/>
          <p:cNvSpPr>
            <a:spLocks noChangeArrowheads="1"/>
          </p:cNvSpPr>
          <p:nvPr/>
        </p:nvSpPr>
        <p:spPr bwMode="auto">
          <a:xfrm>
            <a:off x="6588125" y="4581525"/>
            <a:ext cx="2447925" cy="20574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3F3F3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414" name="Rectangle 448"/>
          <p:cNvSpPr>
            <a:spLocks noChangeArrowheads="1"/>
          </p:cNvSpPr>
          <p:nvPr/>
        </p:nvSpPr>
        <p:spPr bwMode="auto">
          <a:xfrm>
            <a:off x="7426325" y="3943350"/>
            <a:ext cx="14144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kern="0" noProof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</a:rPr>
              <a:t>客房</a:t>
            </a:r>
            <a:endParaRPr kumimoji="0" lang="en-US" kern="0" noProof="1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2313" name="圖片 38" descr="IMG_4150.JPG"/>
          <p:cNvPicPr>
            <a:picLocks noChangeAspect="1" noChangeArrowheads="1"/>
          </p:cNvPicPr>
          <p:nvPr/>
        </p:nvPicPr>
        <p:blipFill>
          <a:blip r:embed="rId2" cstate="print"/>
          <a:srcRect l="8989" r="11685" b="18781"/>
          <a:stretch>
            <a:fillRect/>
          </a:stretch>
        </p:blipFill>
        <p:spPr bwMode="auto">
          <a:xfrm>
            <a:off x="179388" y="1628775"/>
            <a:ext cx="25209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圖片 39" descr="IMG_4022.JPG"/>
          <p:cNvPicPr>
            <a:picLocks noChangeAspect="1" noChangeArrowheads="1"/>
          </p:cNvPicPr>
          <p:nvPr/>
        </p:nvPicPr>
        <p:blipFill>
          <a:blip r:embed="rId3" cstate="print"/>
          <a:srcRect l="7475" t="21651" r="16927" b="5901"/>
          <a:stretch>
            <a:fillRect/>
          </a:stretch>
        </p:blipFill>
        <p:spPr bwMode="auto">
          <a:xfrm>
            <a:off x="2987675" y="1628775"/>
            <a:ext cx="23764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圖片 40" descr="IMG_4157.JPG"/>
          <p:cNvPicPr>
            <a:picLocks noChangeAspect="1" noChangeArrowheads="1"/>
          </p:cNvPicPr>
          <p:nvPr/>
        </p:nvPicPr>
        <p:blipFill>
          <a:blip r:embed="rId4" cstate="print"/>
          <a:srcRect l="6837" t="12596" r="8997" b="9718"/>
          <a:stretch>
            <a:fillRect/>
          </a:stretch>
        </p:blipFill>
        <p:spPr bwMode="auto">
          <a:xfrm>
            <a:off x="5940425" y="1557338"/>
            <a:ext cx="28082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圖片 41" descr="IMG_4166.JPG"/>
          <p:cNvPicPr>
            <a:picLocks noChangeAspect="1" noChangeArrowheads="1"/>
          </p:cNvPicPr>
          <p:nvPr/>
        </p:nvPicPr>
        <p:blipFill>
          <a:blip r:embed="rId5" cstate="print"/>
          <a:srcRect r="-137" b="13206"/>
          <a:stretch>
            <a:fillRect/>
          </a:stretch>
        </p:blipFill>
        <p:spPr bwMode="auto">
          <a:xfrm>
            <a:off x="611188" y="4652963"/>
            <a:ext cx="2808287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圖片 42" descr="IMG_4178.JPG"/>
          <p:cNvPicPr>
            <a:picLocks noChangeAspect="1" noChangeArrowheads="1"/>
          </p:cNvPicPr>
          <p:nvPr/>
        </p:nvPicPr>
        <p:blipFill>
          <a:blip r:embed="rId6" cstate="print"/>
          <a:srcRect t="5774" r="10686" b="40063"/>
          <a:stretch>
            <a:fillRect/>
          </a:stretch>
        </p:blipFill>
        <p:spPr bwMode="auto">
          <a:xfrm>
            <a:off x="3708400" y="4652963"/>
            <a:ext cx="2663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9" descr="C:\Documents and Settings\Administrator\桌面\各個教室照片\客房教室\1486601286801.jpg"/>
          <p:cNvPicPr>
            <a:picLocks noChangeAspect="1" noChangeArrowheads="1"/>
          </p:cNvPicPr>
          <p:nvPr/>
        </p:nvPicPr>
        <p:blipFill>
          <a:blip r:embed="rId7" cstate="print"/>
          <a:srcRect t="16554" r="17110" b="21458"/>
          <a:stretch>
            <a:fillRect/>
          </a:stretch>
        </p:blipFill>
        <p:spPr bwMode="auto">
          <a:xfrm>
            <a:off x="6588125" y="4652963"/>
            <a:ext cx="237648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sz="4000" b="1" dirty="0" smtClean="0">
                <a:latin typeface="標楷體" pitchFamily="65" charset="-120"/>
                <a:ea typeface="標楷體" pitchFamily="65" charset="-120"/>
              </a:rPr>
              <a:t>專業教室</a:t>
            </a:r>
            <a:r>
              <a:rPr sz="4800" b="1" dirty="0" smtClean="0">
                <a:latin typeface="標楷體" pitchFamily="65" charset="-120"/>
                <a:ea typeface="標楷體" pitchFamily="65" charset="-120"/>
              </a:rPr>
              <a:t>空間寬敞</a:t>
            </a:r>
            <a:r>
              <a:rPr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sz="4800" b="1" dirty="0" smtClean="0">
                <a:latin typeface="標楷體" pitchFamily="65" charset="-120"/>
                <a:ea typeface="標楷體" pitchFamily="65" charset="-120"/>
              </a:rPr>
              <a:t>動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線</a:t>
            </a:r>
            <a:r>
              <a:rPr sz="4800" b="1" dirty="0" smtClean="0">
                <a:latin typeface="標楷體" pitchFamily="65" charset="-120"/>
                <a:ea typeface="標楷體" pitchFamily="65" charset="-120"/>
              </a:rPr>
              <a:t>順暢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900113" y="1628775"/>
            <a:ext cx="7559675" cy="3916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 smtClean="0">
                <a:latin typeface="華康標楷體" pitchFamily="65" charset="-120"/>
                <a:ea typeface="華康標楷體" pitchFamily="65" charset="-120"/>
              </a:rPr>
              <a:t>專業教室有中餐、西餐、餐服、飲調、烘焙、客房、餐服選手室等實習工場</a:t>
            </a:r>
            <a:r>
              <a:rPr lang="en-US" altLang="zh-TW" sz="2800" dirty="0" smtClean="0">
                <a:latin typeface="華康標楷體" pitchFamily="65" charset="-120"/>
                <a:ea typeface="華康標楷體" pitchFamily="65" charset="-120"/>
              </a:rPr>
              <a:t>9</a:t>
            </a:r>
            <a:r>
              <a:rPr lang="zh-TW" altLang="en-US" sz="2800" dirty="0" smtClean="0">
                <a:latin typeface="華康標楷體" pitchFamily="65" charset="-120"/>
                <a:ea typeface="華康標楷體" pitchFamily="65" charset="-120"/>
              </a:rPr>
              <a:t>間，有效輔助教學與符合學生需求。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 smtClean="0">
                <a:latin typeface="華康標楷體" pitchFamily="65" charset="-120"/>
                <a:ea typeface="華康標楷體" pitchFamily="65" charset="-120"/>
              </a:rPr>
              <a:t>專業教室各依教學目標與內容進行佈置，使境教發揮潛移默化的效益。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132138" y="6021388"/>
            <a:ext cx="2952750" cy="461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srgbClr val="7030A0"/>
                </a:solidFill>
                <a:ea typeface="新細明體" pitchFamily="18" charset="-120"/>
              </a:rPr>
              <a:t>餐飲服務學程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812429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烘焙教室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間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IMG_35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340768"/>
            <a:ext cx="3960440" cy="3196264"/>
          </a:xfrm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716016" y="548680"/>
            <a:ext cx="3744417" cy="324036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烘焙教室設備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空調、示範鏡、冰箱、烤箱、攪拌機、醱酵箱、往復式壓麵機、工作檯、水槽、器具、模具、烤模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共有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組工作檯可供課程使用。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使用之課程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烘焙實務、烘焙製作、中式點心、宴客菜等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9" descr="IMG_3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786190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812429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西餐教室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間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716016" y="548680"/>
            <a:ext cx="3744416" cy="36004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西餐教室設備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抽風機、冰箱、烤箱、攪拌機、瓦斯偵測器、西式爐台、明火烤箱、工作檯、蒸烤箱、水槽、器具、餐具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共有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組工作檯可供課程使用。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使用之課程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西餐烹調、烹飪實習、點心製作、宴客菜等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內容版面配置區 9" descr="IMG_4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960440" cy="3464154"/>
          </a:xfrm>
        </p:spPr>
      </p:pic>
      <p:pic>
        <p:nvPicPr>
          <p:cNvPr id="11" name="內容版面配置區 6" descr="1486601345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786190"/>
            <a:ext cx="3573016" cy="26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10442</TotalTime>
  <Words>1762</Words>
  <Application>Microsoft Office PowerPoint</Application>
  <PresentationFormat>如螢幕大小 (4:3)</PresentationFormat>
  <Paragraphs>576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佈景主題1</vt:lpstr>
      <vt:lpstr> </vt:lpstr>
      <vt:lpstr>餐飲服務學程/餐飲技術科 </vt:lpstr>
      <vt:lpstr>餐飲服務學程/餐飲技術科 </vt:lpstr>
      <vt:lpstr>餐旅群科現有概況</vt:lpstr>
      <vt:lpstr>任務分組-專業實習工場管理</vt:lpstr>
      <vt:lpstr>餐飲科專業教室</vt:lpstr>
      <vt:lpstr>專業教室空間寬敞、動線順暢</vt:lpstr>
      <vt:lpstr>烘焙教室(1間)</vt:lpstr>
      <vt:lpstr>西餐教室(1間)</vt:lpstr>
      <vt:lpstr>飲調教室(1間)</vt:lpstr>
      <vt:lpstr>餐服教室(1間)</vt:lpstr>
      <vt:lpstr>中餐教室(3間)</vt:lpstr>
      <vt:lpstr>客房教室(1間)</vt:lpstr>
      <vt:lpstr>★實習工場使用規範-連結至youtube</vt:lpstr>
      <vt:lpstr>科務發展近、中、遠程目標</vt:lpstr>
      <vt:lpstr>★教學活動：103-104業界實習</vt:lpstr>
      <vt:lpstr>★教學成效：檢定績效(餐技及綜高）</vt:lpstr>
      <vt:lpstr>★教學成效：檢定績效（餐飲服務學程）</vt:lpstr>
      <vt:lpstr>★教學成效：檢定績效（餐飲技術科）</vt:lpstr>
      <vt:lpstr>學生進路（餐飲服務學程）</vt:lpstr>
      <vt:lpstr>學生進路（餐飲技術科）</vt:lpstr>
      <vt:lpstr>教學特色：咖啡豆烘焙</vt:lpstr>
      <vt:lpstr>★教學特色：小學習元件烘焙課程教學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校內專題製作籌備會議</dc:title>
  <dc:creator>Administrator</dc:creator>
  <cp:lastModifiedBy>Admin</cp:lastModifiedBy>
  <cp:revision>825</cp:revision>
  <cp:lastPrinted>2015-12-29T02:40:40Z</cp:lastPrinted>
  <dcterms:created xsi:type="dcterms:W3CDTF">2015-09-01T00:46:10Z</dcterms:created>
  <dcterms:modified xsi:type="dcterms:W3CDTF">2017-03-21T03:35:15Z</dcterms:modified>
</cp:coreProperties>
</file>